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72" r:id="rId1"/>
  </p:sldMasterIdLst>
  <p:notesMasterIdLst>
    <p:notesMasterId r:id="rId28"/>
  </p:notesMasterIdLst>
  <p:handoutMasterIdLst>
    <p:handoutMasterId r:id="rId29"/>
  </p:handoutMasterIdLst>
  <p:sldIdLst>
    <p:sldId id="256" r:id="rId2"/>
    <p:sldId id="266" r:id="rId3"/>
    <p:sldId id="263" r:id="rId4"/>
    <p:sldId id="264" r:id="rId5"/>
    <p:sldId id="265" r:id="rId6"/>
    <p:sldId id="267" r:id="rId7"/>
    <p:sldId id="288" r:id="rId8"/>
    <p:sldId id="289" r:id="rId9"/>
    <p:sldId id="268" r:id="rId10"/>
    <p:sldId id="269" r:id="rId11"/>
    <p:sldId id="271" r:id="rId12"/>
    <p:sldId id="274" r:id="rId13"/>
    <p:sldId id="275" r:id="rId14"/>
    <p:sldId id="280" r:id="rId15"/>
    <p:sldId id="277" r:id="rId16"/>
    <p:sldId id="282" r:id="rId17"/>
    <p:sldId id="283" r:id="rId18"/>
    <p:sldId id="285" r:id="rId19"/>
    <p:sldId id="286" r:id="rId20"/>
    <p:sldId id="287" r:id="rId21"/>
    <p:sldId id="290" r:id="rId22"/>
    <p:sldId id="291" r:id="rId23"/>
    <p:sldId id="292" r:id="rId24"/>
    <p:sldId id="293" r:id="rId25"/>
    <p:sldId id="294" r:id="rId26"/>
    <p:sldId id="295"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Untitled Section" id="{6FB44F0C-70A2-49A1-9D0E-41C29461397D}">
          <p14:sldIdLst>
            <p14:sldId id="256"/>
            <p14:sldId id="266"/>
            <p14:sldId id="263"/>
            <p14:sldId id="264"/>
            <p14:sldId id="265"/>
            <p14:sldId id="267"/>
            <p14:sldId id="288"/>
            <p14:sldId id="289"/>
            <p14:sldId id="268"/>
            <p14:sldId id="269"/>
            <p14:sldId id="271"/>
            <p14:sldId id="274"/>
            <p14:sldId id="275"/>
            <p14:sldId id="280"/>
            <p14:sldId id="277"/>
            <p14:sldId id="282"/>
            <p14:sldId id="283"/>
            <p14:sldId id="285"/>
            <p14:sldId id="286"/>
            <p14:sldId id="287"/>
            <p14:sldId id="290"/>
            <p14:sldId id="291"/>
            <p14:sldId id="292"/>
            <p14:sldId id="293"/>
            <p14:sldId id="294"/>
            <p14:sldId id="295"/>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5529" autoAdjust="0"/>
  </p:normalViewPr>
  <p:slideViewPr>
    <p:cSldViewPr snapToGrid="0">
      <p:cViewPr varScale="1">
        <p:scale>
          <a:sx n="91" d="100"/>
          <a:sy n="91" d="100"/>
        </p:scale>
        <p:origin x="322" y="77"/>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8" d="100"/>
          <a:sy n="68" d="100"/>
        </p:scale>
        <p:origin x="3288" y="84"/>
      </p:cViewPr>
      <p:guideLst/>
    </p:cSldViewPr>
  </p:notes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F81CEA5-62FD-4C83-BDE3-91DFB9827D8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3FA1CBFD-6AD0-48C4-B91B-58830F6F4C3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F869721-F543-4A6C-BF9D-65D7CC540427}" type="datetimeFigureOut">
              <a:rPr lang="en-US" smtClean="0"/>
              <a:t>12/21/2022</a:t>
            </a:fld>
            <a:endParaRPr lang="en-US" dirty="0"/>
          </a:p>
        </p:txBody>
      </p:sp>
      <p:sp>
        <p:nvSpPr>
          <p:cNvPr id="4" name="Footer Placeholder 3">
            <a:extLst>
              <a:ext uri="{FF2B5EF4-FFF2-40B4-BE49-F238E27FC236}">
                <a16:creationId xmlns:a16="http://schemas.microsoft.com/office/drawing/2014/main" id="{A9E55D22-46A3-4B8C-AD40-252FE7896C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8E70DCEF-9071-4B17-801B-37B4465C8E15}"/>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90168E-626C-4E60-93C0-A00D25609468}" type="slidenum">
              <a:rPr lang="en-US" smtClean="0"/>
              <a:t>‹#›</a:t>
            </a:fld>
            <a:endParaRPr lang="en-US" dirty="0"/>
          </a:p>
        </p:txBody>
      </p:sp>
    </p:spTree>
    <p:extLst>
      <p:ext uri="{BB962C8B-B14F-4D97-AF65-F5344CB8AC3E}">
        <p14:creationId xmlns:p14="http://schemas.microsoft.com/office/powerpoint/2010/main" val="3749347701"/>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jpeg>
</file>

<file path=ppt/media/image18.png>
</file>

<file path=ppt/media/image19.png>
</file>

<file path=ppt/media/image2.png>
</file>

<file path=ppt/media/image20.png>
</file>

<file path=ppt/media/image21.png>
</file>

<file path=ppt/media/image22.jpeg>
</file>

<file path=ppt/media/image3.png>
</file>

<file path=ppt/media/image4.svg>
</file>

<file path=ppt/media/image5.jpe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32326A-4C88-4AFB-AA5B-5919D81DFF5B}" type="datetimeFigureOut">
              <a:rPr lang="en-US" smtClean="0"/>
              <a:t>12/21/2022</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6B3AB32-59DF-41F1-9618-EDFBF5049629}" type="slidenum">
              <a:rPr lang="en-US" smtClean="0"/>
              <a:t>‹#›</a:t>
            </a:fld>
            <a:endParaRPr lang="en-US" dirty="0"/>
          </a:p>
        </p:txBody>
      </p:sp>
    </p:spTree>
    <p:extLst>
      <p:ext uri="{BB962C8B-B14F-4D97-AF65-F5344CB8AC3E}">
        <p14:creationId xmlns:p14="http://schemas.microsoft.com/office/powerpoint/2010/main" val="366180564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a:t>
            </a:fld>
            <a:endParaRPr lang="en-US" dirty="0"/>
          </a:p>
        </p:txBody>
      </p:sp>
    </p:spTree>
    <p:extLst>
      <p:ext uri="{BB962C8B-B14F-4D97-AF65-F5344CB8AC3E}">
        <p14:creationId xmlns:p14="http://schemas.microsoft.com/office/powerpoint/2010/main" val="13900470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20</a:t>
            </a:fld>
            <a:endParaRPr lang="en-US" dirty="0"/>
          </a:p>
        </p:txBody>
      </p:sp>
    </p:spTree>
    <p:extLst>
      <p:ext uri="{BB962C8B-B14F-4D97-AF65-F5344CB8AC3E}">
        <p14:creationId xmlns:p14="http://schemas.microsoft.com/office/powerpoint/2010/main" val="423436716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22</a:t>
            </a:fld>
            <a:endParaRPr lang="en-US" dirty="0"/>
          </a:p>
        </p:txBody>
      </p:sp>
    </p:spTree>
    <p:extLst>
      <p:ext uri="{BB962C8B-B14F-4D97-AF65-F5344CB8AC3E}">
        <p14:creationId xmlns:p14="http://schemas.microsoft.com/office/powerpoint/2010/main" val="1364207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24</a:t>
            </a:fld>
            <a:endParaRPr lang="en-US" dirty="0"/>
          </a:p>
        </p:txBody>
      </p:sp>
    </p:spTree>
    <p:extLst>
      <p:ext uri="{BB962C8B-B14F-4D97-AF65-F5344CB8AC3E}">
        <p14:creationId xmlns:p14="http://schemas.microsoft.com/office/powerpoint/2010/main" val="41569173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3</a:t>
            </a:fld>
            <a:endParaRPr lang="en-US" dirty="0"/>
          </a:p>
        </p:txBody>
      </p:sp>
    </p:spTree>
    <p:extLst>
      <p:ext uri="{BB962C8B-B14F-4D97-AF65-F5344CB8AC3E}">
        <p14:creationId xmlns:p14="http://schemas.microsoft.com/office/powerpoint/2010/main" val="1520559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5</a:t>
            </a:fld>
            <a:endParaRPr lang="en-US" dirty="0"/>
          </a:p>
        </p:txBody>
      </p:sp>
    </p:spTree>
    <p:extLst>
      <p:ext uri="{BB962C8B-B14F-4D97-AF65-F5344CB8AC3E}">
        <p14:creationId xmlns:p14="http://schemas.microsoft.com/office/powerpoint/2010/main" val="129925164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7</a:t>
            </a:fld>
            <a:endParaRPr lang="en-US" dirty="0"/>
          </a:p>
        </p:txBody>
      </p:sp>
    </p:spTree>
    <p:extLst>
      <p:ext uri="{BB962C8B-B14F-4D97-AF65-F5344CB8AC3E}">
        <p14:creationId xmlns:p14="http://schemas.microsoft.com/office/powerpoint/2010/main" val="42868827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IN" dirty="0"/>
          </a:p>
        </p:txBody>
      </p:sp>
      <p:sp>
        <p:nvSpPr>
          <p:cNvPr id="4" name="Slide Number Placeholder 3"/>
          <p:cNvSpPr>
            <a:spLocks noGrp="1"/>
          </p:cNvSpPr>
          <p:nvPr>
            <p:ph type="sldNum" sz="quarter" idx="5"/>
          </p:nvPr>
        </p:nvSpPr>
        <p:spPr/>
        <p:txBody>
          <a:bodyPr/>
          <a:lstStyle/>
          <a:p>
            <a:fld id="{C6B3AB32-59DF-41F1-9618-EDFBF5049629}" type="slidenum">
              <a:rPr lang="en-US" smtClean="0"/>
              <a:t>8</a:t>
            </a:fld>
            <a:endParaRPr lang="en-US" dirty="0"/>
          </a:p>
        </p:txBody>
      </p:sp>
    </p:spTree>
    <p:extLst>
      <p:ext uri="{BB962C8B-B14F-4D97-AF65-F5344CB8AC3E}">
        <p14:creationId xmlns:p14="http://schemas.microsoft.com/office/powerpoint/2010/main" val="212901950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9</a:t>
            </a:fld>
            <a:endParaRPr lang="en-US" dirty="0"/>
          </a:p>
        </p:txBody>
      </p:sp>
    </p:spTree>
    <p:extLst>
      <p:ext uri="{BB962C8B-B14F-4D97-AF65-F5344CB8AC3E}">
        <p14:creationId xmlns:p14="http://schemas.microsoft.com/office/powerpoint/2010/main" val="20605569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12</a:t>
            </a:fld>
            <a:endParaRPr lang="en-US" dirty="0"/>
          </a:p>
        </p:txBody>
      </p:sp>
    </p:spTree>
    <p:extLst>
      <p:ext uri="{BB962C8B-B14F-4D97-AF65-F5344CB8AC3E}">
        <p14:creationId xmlns:p14="http://schemas.microsoft.com/office/powerpoint/2010/main" val="266628668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16</a:t>
            </a:fld>
            <a:endParaRPr lang="en-US" dirty="0"/>
          </a:p>
        </p:txBody>
      </p:sp>
    </p:spTree>
    <p:extLst>
      <p:ext uri="{BB962C8B-B14F-4D97-AF65-F5344CB8AC3E}">
        <p14:creationId xmlns:p14="http://schemas.microsoft.com/office/powerpoint/2010/main" val="407218845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C6B3AB32-59DF-41F1-9618-EDFBF5049629}" type="slidenum">
              <a:rPr lang="en-US" smtClean="0"/>
              <a:t>18</a:t>
            </a:fld>
            <a:endParaRPr lang="en-US" dirty="0"/>
          </a:p>
        </p:txBody>
      </p:sp>
    </p:spTree>
    <p:extLst>
      <p:ext uri="{BB962C8B-B14F-4D97-AF65-F5344CB8AC3E}">
        <p14:creationId xmlns:p14="http://schemas.microsoft.com/office/powerpoint/2010/main" val="14035725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fld id="{B61BEF0D-F0BB-DE4B-95CE-6DB70DBA9567}" type="datetimeFigureOut">
              <a:rPr lang="en-US" smtClean="0"/>
              <a:pPr/>
              <a:t>12/21/2022</a:t>
            </a:fld>
            <a:endParaRPr lang="en-US" dirty="0"/>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103018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5470114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fld id="{B61BEF0D-F0BB-DE4B-95CE-6DB70DBA9567}" type="datetimeFigureOut">
              <a:rPr lang="en-US" smtClean="0"/>
              <a:pPr/>
              <a:t>12/21/2022</a:t>
            </a:fld>
            <a:endParaRPr lang="en-US" dirty="0"/>
          </a:p>
        </p:txBody>
      </p:sp>
      <p:sp>
        <p:nvSpPr>
          <p:cNvPr id="5" name="Footer Placeholder 4"/>
          <p:cNvSpPr>
            <a:spLocks noGrp="1"/>
          </p:cNvSpPr>
          <p:nvPr>
            <p:ph type="ftr" sz="quarter" idx="11"/>
          </p:nvPr>
        </p:nvSpPr>
        <p:spPr>
          <a:xfrm>
            <a:off x="774923" y="5951811"/>
            <a:ext cx="7896279" cy="365125"/>
          </a:xfrm>
        </p:spPr>
        <p:txBody>
          <a:bodyPr/>
          <a:lstStyle/>
          <a:p>
            <a:endParaRPr lang="en-US" dirty="0"/>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915268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12/21/2022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a:xfrm>
            <a:off x="10558300" y="5956137"/>
            <a:ext cx="1052508" cy="3651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3998163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12/21/2022</a:t>
            </a:fld>
            <a:endParaRPr lang="en-US" dirty="0"/>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09290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12/21/2022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871674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12/21/2022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285740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3" name="Date Placeholder 2"/>
          <p:cNvSpPr>
            <a:spLocks noGrp="1"/>
          </p:cNvSpPr>
          <p:nvPr>
            <p:ph type="dt" sz="half" idx="10"/>
          </p:nvPr>
        </p:nvSpPr>
        <p:spPr/>
        <p:txBody>
          <a:bodyPr/>
          <a:lstStyle/>
          <a:p>
            <a:fld id="{B61BEF0D-F0BB-DE4B-95CE-6DB70DBA9567}" type="datetimeFigureOut">
              <a:rPr lang="en-US" smtClean="0"/>
              <a:pPr/>
              <a:t>12/21/2022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
        <p:nvSpPr>
          <p:cNvPr id="7" name="Rectangle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75894" y="729658"/>
            <a:ext cx="11029616" cy="988332"/>
          </a:xfrm>
        </p:spPr>
        <p:txBody>
          <a:bodyPr/>
          <a:lstStyle/>
          <a:p>
            <a:r>
              <a:rPr lang="en-US"/>
              <a:t>Click to edit Master title style</a:t>
            </a:r>
            <a:endParaRPr lang="en-US" dirty="0"/>
          </a:p>
        </p:txBody>
      </p:sp>
    </p:spTree>
    <p:extLst>
      <p:ext uri="{BB962C8B-B14F-4D97-AF65-F5344CB8AC3E}">
        <p14:creationId xmlns:p14="http://schemas.microsoft.com/office/powerpoint/2010/main" val="11643182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smtClean="0"/>
              <a:pPr/>
              <a:t>12/21/2022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4126904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fld id="{B61BEF0D-F0BB-DE4B-95CE-6DB70DBA9567}" type="datetimeFigureOut">
              <a:rPr lang="en-US" smtClean="0"/>
              <a:pPr/>
              <a:t>12/21/2022</a:t>
            </a:fld>
            <a:endParaRPr lang="en-US" dirty="0"/>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endParaRPr lang="en-US" dirty="0"/>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232962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dirty="0"/>
              <a:t>Click icon to add picture</a:t>
            </a:r>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12/21/2022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8080372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fld id="{B61BEF0D-F0BB-DE4B-95CE-6DB70DBA9567}" type="datetimeFigureOut">
              <a:rPr lang="en-US" smtClean="0"/>
              <a:pPr/>
              <a:t>12/21/2022</a:t>
            </a:fld>
            <a:endParaRPr lang="en-US" dirty="0"/>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endParaRPr lang="en-US" dirty="0"/>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D57F1E4F-1CFF-5643-939E-217C01CDF565}" type="slidenum">
              <a:rPr lang="en-US" smtClean="0"/>
              <a:pPr/>
              <a:t>‹#›</a:t>
            </a:fld>
            <a:endParaRPr lang="en-US" dirty="0"/>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82855549"/>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jpeg"/><Relationship Id="rId1" Type="http://schemas.openxmlformats.org/officeDocument/2006/relationships/slideLayout" Target="../slideLayouts/slideLayout4.xml"/><Relationship Id="rId4" Type="http://schemas.openxmlformats.org/officeDocument/2006/relationships/image" Target="../media/image12.png"/></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6.jpeg"/><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7.xml"/><Relationship Id="rId1" Type="http://schemas.openxmlformats.org/officeDocument/2006/relationships/slideLayout" Target="../slideLayouts/slideLayout1.xml"/><Relationship Id="rId5" Type="http://schemas.openxmlformats.org/officeDocument/2006/relationships/hyperlink" Target="https://creativecommons.org/licenses/by-nc-sa/3.0/" TargetMode="External"/><Relationship Id="rId4" Type="http://schemas.openxmlformats.org/officeDocument/2006/relationships/hyperlink" Target="https://observatory.tec.mx/edu-news/university-of-waterloo-launches-institute-ai" TargetMode="External"/></Relationships>
</file>

<file path=ppt/slides/_rels/slide1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8.xml"/><Relationship Id="rId1" Type="http://schemas.openxmlformats.org/officeDocument/2006/relationships/slideLayout" Target="../slideLayouts/slideLayout1.xml"/><Relationship Id="rId5" Type="http://schemas.openxmlformats.org/officeDocument/2006/relationships/hyperlink" Target="https://creativecommons.org/licenses/by-nc-sa/3.0/" TargetMode="External"/><Relationship Id="rId4" Type="http://schemas.openxmlformats.org/officeDocument/2006/relationships/hyperlink" Target="https://observatory.tec.mx/edu-news/university-of-waterloo-launches-institute-ai" TargetMode="External"/></Relationships>
</file>

<file path=ppt/slides/_rels/slide17.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9.xml"/><Relationship Id="rId1" Type="http://schemas.openxmlformats.org/officeDocument/2006/relationships/slideLayout" Target="../slideLayouts/slideLayout1.xml"/><Relationship Id="rId5" Type="http://schemas.openxmlformats.org/officeDocument/2006/relationships/hyperlink" Target="https://creativecommons.org/licenses/by-nc-sa/3.0/" TargetMode="External"/><Relationship Id="rId4" Type="http://schemas.openxmlformats.org/officeDocument/2006/relationships/hyperlink" Target="https://observatory.tec.mx/edu-news/university-of-waterloo-launches-institute-ai"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4.svg"/><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0.xml"/><Relationship Id="rId1" Type="http://schemas.openxmlformats.org/officeDocument/2006/relationships/slideLayout" Target="../slideLayouts/slideLayout1.xml"/><Relationship Id="rId5" Type="http://schemas.openxmlformats.org/officeDocument/2006/relationships/hyperlink" Target="https://creativecommons.org/licenses/by-nc-sa/3.0/" TargetMode="External"/><Relationship Id="rId4" Type="http://schemas.openxmlformats.org/officeDocument/2006/relationships/hyperlink" Target="https://observatory.tec.mx/edu-news/university-of-waterloo-launches-institute-ai" TargetMode="External"/></Relationships>
</file>

<file path=ppt/slides/_rels/slide2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hyperlink" Target="https://creativecommons.org/licenses/by-nc-sa/3.0/" TargetMode="External"/><Relationship Id="rId4" Type="http://schemas.openxmlformats.org/officeDocument/2006/relationships/hyperlink" Target="https://observatory.tec.mx/edu-news/university-of-waterloo-launches-institute-ai" TargetMode="External"/></Relationships>
</file>

<file path=ppt/slides/_rels/slide23.xml.rels><?xml version="1.0" encoding="UTF-8" standalone="yes"?>
<Relationships xmlns="http://schemas.openxmlformats.org/package/2006/relationships"><Relationship Id="rId3" Type="http://schemas.openxmlformats.org/officeDocument/2006/relationships/hyperlink" Target="https://www.edureka.co/blog/test-automation-frameworks/" TargetMode="External"/><Relationship Id="rId2" Type="http://schemas.openxmlformats.org/officeDocument/2006/relationships/image" Target="../media/image6.jpeg"/><Relationship Id="rId1" Type="http://schemas.openxmlformats.org/officeDocument/2006/relationships/slideLayout" Target="../slideLayouts/slideLayout4.xml"/><Relationship Id="rId4" Type="http://schemas.openxmlformats.org/officeDocument/2006/relationships/image" Target="../media/image21.png"/></Relationships>
</file>

<file path=ppt/slides/_rels/slide2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12.xml"/><Relationship Id="rId1" Type="http://schemas.openxmlformats.org/officeDocument/2006/relationships/slideLayout" Target="../slideLayouts/slideLayout1.xml"/><Relationship Id="rId5" Type="http://schemas.openxmlformats.org/officeDocument/2006/relationships/hyperlink" Target="https://creativecommons.org/licenses/by-nc-sa/3.0/" TargetMode="External"/><Relationship Id="rId4" Type="http://schemas.openxmlformats.org/officeDocument/2006/relationships/hyperlink" Target="https://observatory.tec.mx/edu-news/university-of-waterloo-launches-institute-ai" TargetMode="External"/></Relationships>
</file>

<file path=ppt/slides/_rels/slide2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2.xml"/><Relationship Id="rId1" Type="http://schemas.openxmlformats.org/officeDocument/2006/relationships/slideLayout" Target="../slideLayouts/slideLayout1.xml"/><Relationship Id="rId5" Type="http://schemas.openxmlformats.org/officeDocument/2006/relationships/hyperlink" Target="https://creativecommons.org/licenses/by-nc-sa/3.0/" TargetMode="External"/><Relationship Id="rId4" Type="http://schemas.openxmlformats.org/officeDocument/2006/relationships/hyperlink" Target="https://observatory.tec.mx/edu-news/university-of-waterloo-launches-institute-ai"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1.xml"/><Relationship Id="rId5" Type="http://schemas.openxmlformats.org/officeDocument/2006/relationships/hyperlink" Target="https://creativecommons.org/licenses/by-nc-sa/3.0/" TargetMode="External"/><Relationship Id="rId4" Type="http://schemas.openxmlformats.org/officeDocument/2006/relationships/hyperlink" Target="https://observatory.tec.mx/edu-news/university-of-waterloo-launches-institute-ai" TargetMode="External"/></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6.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4.xml"/><Relationship Id="rId1" Type="http://schemas.openxmlformats.org/officeDocument/2006/relationships/slideLayout" Target="../slideLayouts/slideLayout1.xml"/><Relationship Id="rId5" Type="http://schemas.openxmlformats.org/officeDocument/2006/relationships/hyperlink" Target="https://creativecommons.org/licenses/by-nc-sa/3.0/" TargetMode="External"/><Relationship Id="rId4" Type="http://schemas.openxmlformats.org/officeDocument/2006/relationships/hyperlink" Target="https://observatory.tec.mx/edu-news/university-of-waterloo-launches-institute-ai" TargetMode="Externa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5.xml"/><Relationship Id="rId1" Type="http://schemas.openxmlformats.org/officeDocument/2006/relationships/slideLayout" Target="../slideLayouts/slideLayout4.xml"/><Relationship Id="rId5" Type="http://schemas.openxmlformats.org/officeDocument/2006/relationships/image" Target="../media/image10.png"/><Relationship Id="rId4" Type="http://schemas.openxmlformats.org/officeDocument/2006/relationships/image" Target="../media/image9.jpeg"/></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6.xml"/><Relationship Id="rId1" Type="http://schemas.openxmlformats.org/officeDocument/2006/relationships/slideLayout" Target="../slideLayouts/slideLayout1.xml"/><Relationship Id="rId5" Type="http://schemas.openxmlformats.org/officeDocument/2006/relationships/hyperlink" Target="https://creativecommons.org/licenses/by-nc-sa/3.0/" TargetMode="External"/><Relationship Id="rId4" Type="http://schemas.openxmlformats.org/officeDocument/2006/relationships/hyperlink" Target="https://observatory.tec.mx/edu-news/university-of-waterloo-launches-institute-ai"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descr="Digital Connections">
            <a:extLst>
              <a:ext uri="{FF2B5EF4-FFF2-40B4-BE49-F238E27FC236}">
                <a16:creationId xmlns:a16="http://schemas.microsoft.com/office/drawing/2014/main" id="{3840F91C-EDD0-4D4E-A4AB-E6C77856C88C}"/>
              </a:ext>
            </a:extLst>
          </p:cNvPr>
          <p:cNvPicPr>
            <a:picLocks noChangeAspect="1"/>
          </p:cNvPicPr>
          <p:nvPr/>
        </p:nvPicPr>
        <p:blipFill rotWithShape="1">
          <a:blip r:embed="rId3" cstate="screen">
            <a:extLst>
              <a:ext uri="{28A0092B-C50C-407E-A947-70E740481C1C}">
                <a14:useLocalDpi xmlns:a14="http://schemas.microsoft.com/office/drawing/2010/main"/>
              </a:ext>
            </a:extLst>
          </a:blip>
          <a:srcRect l="13265" t="9091" r="3502" b="-1"/>
          <a:stretch/>
        </p:blipFill>
        <p:spPr>
          <a:xfrm>
            <a:off x="20" y="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96715" y="4500035"/>
            <a:ext cx="10993549" cy="895244"/>
          </a:xfrm>
        </p:spPr>
        <p:txBody>
          <a:bodyPr>
            <a:noAutofit/>
          </a:bodyPr>
          <a:lstStyle/>
          <a:p>
            <a:r>
              <a:rPr lang="en-US" dirty="0">
                <a:solidFill>
                  <a:schemeClr val="bg1"/>
                </a:solidFill>
              </a:rPr>
              <a:t>APPIUM – An application automation tool</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fontScale="70000" lnSpcReduction="20000"/>
          </a:bodyPr>
          <a:lstStyle/>
          <a:p>
            <a:r>
              <a:rPr lang="en-US" dirty="0">
                <a:solidFill>
                  <a:srgbClr val="7CEBFF"/>
                </a:solidFill>
              </a:rPr>
              <a:t>Under the guidance of </a:t>
            </a:r>
          </a:p>
          <a:p>
            <a:r>
              <a:rPr lang="en-US" dirty="0">
                <a:solidFill>
                  <a:srgbClr val="7CEBFF"/>
                </a:solidFill>
              </a:rPr>
              <a:t>Prof. S. S. Kamble</a:t>
            </a:r>
          </a:p>
        </p:txBody>
      </p:sp>
      <p:sp>
        <p:nvSpPr>
          <p:cNvPr id="5" name="TextBox 4">
            <a:extLst>
              <a:ext uri="{FF2B5EF4-FFF2-40B4-BE49-F238E27FC236}">
                <a16:creationId xmlns:a16="http://schemas.microsoft.com/office/drawing/2014/main" id="{63109EFE-63B3-BCD4-E1AA-FD60907EAEF6}"/>
              </a:ext>
            </a:extLst>
          </p:cNvPr>
          <p:cNvSpPr txBox="1"/>
          <p:nvPr/>
        </p:nvSpPr>
        <p:spPr>
          <a:xfrm>
            <a:off x="7222920" y="5395279"/>
            <a:ext cx="4118996" cy="923330"/>
          </a:xfrm>
          <a:prstGeom prst="rect">
            <a:avLst/>
          </a:prstGeom>
          <a:noFill/>
        </p:spPr>
        <p:txBody>
          <a:bodyPr wrap="square" rtlCol="0">
            <a:spAutoFit/>
          </a:bodyPr>
          <a:lstStyle/>
          <a:p>
            <a:r>
              <a:rPr lang="en-US" dirty="0">
                <a:solidFill>
                  <a:schemeClr val="bg1"/>
                </a:solidFill>
              </a:rPr>
              <a:t>Presented by:- Manish Shashikant Jadhav</a:t>
            </a:r>
          </a:p>
          <a:p>
            <a:r>
              <a:rPr lang="en-US" dirty="0">
                <a:solidFill>
                  <a:schemeClr val="bg1"/>
                </a:solidFill>
              </a:rPr>
              <a:t>Roll no.:- 2201933</a:t>
            </a:r>
          </a:p>
          <a:p>
            <a:r>
              <a:rPr lang="en-US" dirty="0">
                <a:solidFill>
                  <a:schemeClr val="bg1"/>
                </a:solidFill>
              </a:rPr>
              <a:t>PRN No.:- 2030408246006</a:t>
            </a:r>
            <a:endParaRPr lang="en-IN" dirty="0">
              <a:solidFill>
                <a:schemeClr val="bg1"/>
              </a:solidFill>
            </a:endParaRPr>
          </a:p>
        </p:txBody>
      </p:sp>
      <p:sp>
        <p:nvSpPr>
          <p:cNvPr id="6" name="TextBox 5">
            <a:extLst>
              <a:ext uri="{FF2B5EF4-FFF2-40B4-BE49-F238E27FC236}">
                <a16:creationId xmlns:a16="http://schemas.microsoft.com/office/drawing/2014/main" id="{DBE0F777-ABDB-F952-73E4-EC1381BC642B}"/>
              </a:ext>
            </a:extLst>
          </p:cNvPr>
          <p:cNvSpPr txBox="1"/>
          <p:nvPr/>
        </p:nvSpPr>
        <p:spPr>
          <a:xfrm>
            <a:off x="511728" y="842584"/>
            <a:ext cx="11197671" cy="923330"/>
          </a:xfrm>
          <a:prstGeom prst="rect">
            <a:avLst/>
          </a:prstGeom>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wrap="square" rtlCol="0">
            <a:spAutoFit/>
          </a:bodyPr>
          <a:lstStyle/>
          <a:p>
            <a:pPr algn="ctr"/>
            <a:r>
              <a:rPr lang="en-US" b="1" dirty="0">
                <a:solidFill>
                  <a:schemeClr val="bg1"/>
                </a:solidFill>
              </a:rPr>
              <a:t>Dr. </a:t>
            </a:r>
            <a:r>
              <a:rPr lang="en-US" b="1" dirty="0" err="1">
                <a:solidFill>
                  <a:schemeClr val="bg1"/>
                </a:solidFill>
              </a:rPr>
              <a:t>BabaSaheb</a:t>
            </a:r>
            <a:r>
              <a:rPr lang="en-US" b="1" dirty="0">
                <a:solidFill>
                  <a:schemeClr val="bg1"/>
                </a:solidFill>
              </a:rPr>
              <a:t> Ambedkar Technological University’s</a:t>
            </a:r>
          </a:p>
          <a:p>
            <a:pPr algn="ctr"/>
            <a:r>
              <a:rPr lang="en-US" b="1" dirty="0">
                <a:solidFill>
                  <a:schemeClr val="bg1"/>
                </a:solidFill>
              </a:rPr>
              <a:t>Institute of Petrochemical Engineering</a:t>
            </a:r>
          </a:p>
          <a:p>
            <a:pPr algn="ctr"/>
            <a:r>
              <a:rPr lang="en-US" b="1" dirty="0">
                <a:solidFill>
                  <a:schemeClr val="bg1"/>
                </a:solidFill>
              </a:rPr>
              <a:t>Department of Information Technology</a:t>
            </a:r>
            <a:endParaRPr lang="en-IN" b="1" dirty="0">
              <a:solidFill>
                <a:schemeClr val="bg1"/>
              </a:solidFill>
            </a:endParaRPr>
          </a:p>
        </p:txBody>
      </p:sp>
      <p:pic>
        <p:nvPicPr>
          <p:cNvPr id="9" name="Picture 8" descr="A picture containing logo&#10;&#10;Description automatically generated">
            <a:extLst>
              <a:ext uri="{FF2B5EF4-FFF2-40B4-BE49-F238E27FC236}">
                <a16:creationId xmlns:a16="http://schemas.microsoft.com/office/drawing/2014/main" id="{B34911D4-FFCD-C162-E8F3-61A36EE2A44C}"/>
              </a:ext>
            </a:extLst>
          </p:cNvPr>
          <p:cNvPicPr>
            <a:picLocks noChangeAspect="1"/>
          </p:cNvPicPr>
          <p:nvPr/>
        </p:nvPicPr>
        <p:blipFill>
          <a:blip r:embed="rId4"/>
          <a:stretch>
            <a:fillRect/>
          </a:stretch>
        </p:blipFill>
        <p:spPr>
          <a:xfrm>
            <a:off x="9159574" y="821281"/>
            <a:ext cx="965937" cy="965937"/>
          </a:xfrm>
          <a:prstGeom prst="rect">
            <a:avLst/>
          </a:prstGeom>
        </p:spPr>
      </p:pic>
    </p:spTree>
    <p:extLst>
      <p:ext uri="{BB962C8B-B14F-4D97-AF65-F5344CB8AC3E}">
        <p14:creationId xmlns:p14="http://schemas.microsoft.com/office/powerpoint/2010/main" val="14877007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randombar(horizontal)">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Why choose Appium?</a:t>
            </a:r>
            <a:endParaRPr lang="en-IN" sz="4800" dirty="0"/>
          </a:p>
        </p:txBody>
      </p:sp>
      <p:pic>
        <p:nvPicPr>
          <p:cNvPr id="7" name="Content Placeholder 6">
            <a:extLst>
              <a:ext uri="{FF2B5EF4-FFF2-40B4-BE49-F238E27FC236}">
                <a16:creationId xmlns:a16="http://schemas.microsoft.com/office/drawing/2014/main" id="{1743D83E-7208-3EA5-C17B-E124E7A33BD0}"/>
              </a:ext>
            </a:extLst>
          </p:cNvPr>
          <p:cNvPicPr>
            <a:picLocks noGrp="1" noChangeAspect="1"/>
          </p:cNvPicPr>
          <p:nvPr>
            <p:ph sz="half" idx="1"/>
          </p:nvPr>
        </p:nvPicPr>
        <p:blipFill>
          <a:blip r:embed="rId3"/>
          <a:stretch>
            <a:fillRect/>
          </a:stretch>
        </p:blipFill>
        <p:spPr>
          <a:xfrm>
            <a:off x="581192" y="2077710"/>
            <a:ext cx="3722359" cy="4295029"/>
          </a:xfrm>
        </p:spPr>
      </p:pic>
      <p:pic>
        <p:nvPicPr>
          <p:cNvPr id="4" name="Content Placeholder 7">
            <a:extLst>
              <a:ext uri="{FF2B5EF4-FFF2-40B4-BE49-F238E27FC236}">
                <a16:creationId xmlns:a16="http://schemas.microsoft.com/office/drawing/2014/main" id="{860EF60D-3A29-0DF1-280B-97372390C9FE}"/>
              </a:ext>
            </a:extLst>
          </p:cNvPr>
          <p:cNvPicPr>
            <a:picLocks noChangeAspect="1"/>
          </p:cNvPicPr>
          <p:nvPr/>
        </p:nvPicPr>
        <p:blipFill>
          <a:blip r:embed="rId4"/>
          <a:stretch>
            <a:fillRect/>
          </a:stretch>
        </p:blipFill>
        <p:spPr>
          <a:xfrm>
            <a:off x="4767778" y="2077710"/>
            <a:ext cx="6843030" cy="4119965"/>
          </a:xfrm>
          <a:prstGeom prst="rect">
            <a:avLst/>
          </a:prstGeom>
        </p:spPr>
      </p:pic>
    </p:spTree>
    <p:extLst>
      <p:ext uri="{BB962C8B-B14F-4D97-AF65-F5344CB8AC3E}">
        <p14:creationId xmlns:p14="http://schemas.microsoft.com/office/powerpoint/2010/main" val="30506148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randombar(horizontal)">
                                      <p:cBhvr>
                                        <p:cTn id="12" dur="500"/>
                                        <p:tgtEl>
                                          <p:spTgt spid="7"/>
                                        </p:tgtEl>
                                      </p:cBhvr>
                                    </p:animEffect>
                                  </p:childTnLst>
                                </p:cTn>
                              </p:par>
                            </p:childTnLst>
                          </p:cTn>
                        </p:par>
                      </p:childTnLst>
                    </p:cTn>
                  </p:par>
                  <p:par>
                    <p:cTn id="13" fill="hold">
                      <p:stCondLst>
                        <p:cond delay="indefinite"/>
                      </p:stCondLst>
                      <p:childTnLst>
                        <p:par>
                          <p:cTn id="14" fill="hold">
                            <p:stCondLst>
                              <p:cond delay="0"/>
                            </p:stCondLst>
                            <p:childTnLst>
                              <p:par>
                                <p:cTn id="15" presetID="14" presetClass="entr" presetSubtype="10" fill="hold"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randombar(horizontal)">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Why choose Appium?</a:t>
            </a:r>
            <a:endParaRPr lang="en-IN" sz="4800" dirty="0"/>
          </a:p>
        </p:txBody>
      </p:sp>
      <p:pic>
        <p:nvPicPr>
          <p:cNvPr id="7" name="Content Placeholder 6">
            <a:extLst>
              <a:ext uri="{FF2B5EF4-FFF2-40B4-BE49-F238E27FC236}">
                <a16:creationId xmlns:a16="http://schemas.microsoft.com/office/drawing/2014/main" id="{70884553-456D-987C-8936-998123180327}"/>
              </a:ext>
            </a:extLst>
          </p:cNvPr>
          <p:cNvPicPr>
            <a:picLocks noGrp="1" noChangeAspect="1"/>
          </p:cNvPicPr>
          <p:nvPr>
            <p:ph sz="half" idx="1"/>
          </p:nvPr>
        </p:nvPicPr>
        <p:blipFill>
          <a:blip r:embed="rId3"/>
          <a:stretch>
            <a:fillRect/>
          </a:stretch>
        </p:blipFill>
        <p:spPr>
          <a:xfrm>
            <a:off x="431797" y="1977218"/>
            <a:ext cx="7683149" cy="1806097"/>
          </a:xfrm>
        </p:spPr>
      </p:pic>
      <p:pic>
        <p:nvPicPr>
          <p:cNvPr id="5" name="Content Placeholder 7">
            <a:extLst>
              <a:ext uri="{FF2B5EF4-FFF2-40B4-BE49-F238E27FC236}">
                <a16:creationId xmlns:a16="http://schemas.microsoft.com/office/drawing/2014/main" id="{890993E2-3217-C645-5416-08D59FD26046}"/>
              </a:ext>
            </a:extLst>
          </p:cNvPr>
          <p:cNvPicPr>
            <a:picLocks noChangeAspect="1"/>
          </p:cNvPicPr>
          <p:nvPr/>
        </p:nvPicPr>
        <p:blipFill>
          <a:blip r:embed="rId4"/>
          <a:stretch>
            <a:fillRect/>
          </a:stretch>
        </p:blipFill>
        <p:spPr>
          <a:xfrm>
            <a:off x="4669737" y="4236962"/>
            <a:ext cx="6856736" cy="2305031"/>
          </a:xfrm>
          <a:prstGeom prst="rect">
            <a:avLst/>
          </a:prstGeom>
        </p:spPr>
      </p:pic>
    </p:spTree>
    <p:extLst>
      <p:ext uri="{BB962C8B-B14F-4D97-AF65-F5344CB8AC3E}">
        <p14:creationId xmlns:p14="http://schemas.microsoft.com/office/powerpoint/2010/main" val="2973187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randombar(horizontal)">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840F91C-EDD0-4D4E-A4AB-E6C77856C88C}"/>
              </a:ext>
            </a:extLst>
          </p:cNvPr>
          <p:cNvPicPr>
            <a:picLocks noChangeAspect="1"/>
          </p:cNvPicPr>
          <p:nvPr/>
        </p:nvPicPr>
        <p:blipFill>
          <a:blip r:embed="rId3">
            <a:extLst>
              <a:ext uri="{837473B0-CC2E-450A-ABE3-18F120FF3D39}">
                <a1611:picAttrSrcUrl xmlns:a1611="http://schemas.microsoft.com/office/drawing/2016/11/main" r:id="rId4"/>
              </a:ext>
            </a:extLst>
          </a:blip>
          <a:srcRect t="7826" b="7826"/>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Types of applications</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APPIUM - AN APPLICATION AUTOMATION TOOL</a:t>
            </a:r>
          </a:p>
        </p:txBody>
      </p:sp>
      <p:sp>
        <p:nvSpPr>
          <p:cNvPr id="5" name="TextBox 4">
            <a:extLst>
              <a:ext uri="{FF2B5EF4-FFF2-40B4-BE49-F238E27FC236}">
                <a16:creationId xmlns:a16="http://schemas.microsoft.com/office/drawing/2014/main" id="{56727893-F44B-52D0-BD50-1902E585D5E5}"/>
              </a:ext>
            </a:extLst>
          </p:cNvPr>
          <p:cNvSpPr txBox="1"/>
          <p:nvPr/>
        </p:nvSpPr>
        <p:spPr>
          <a:xfrm>
            <a:off x="20" y="6858000"/>
            <a:ext cx="12191980" cy="230832"/>
          </a:xfrm>
          <a:prstGeom prst="rect">
            <a:avLst/>
          </a:prstGeom>
          <a:noFill/>
        </p:spPr>
        <p:txBody>
          <a:bodyPr wrap="square" rtlCol="0">
            <a:spAutoFit/>
          </a:bodyPr>
          <a:lstStyle/>
          <a:p>
            <a:r>
              <a:rPr lang="en-IN" sz="900" dirty="0">
                <a:hlinkClick r:id="rId4" tooltip="https://observatory.tec.mx/edu-news/university-of-waterloo-launches-institute-ai"/>
              </a:rPr>
              <a:t>This Photo</a:t>
            </a:r>
            <a:r>
              <a:rPr lang="en-IN" sz="900" dirty="0"/>
              <a:t> by Unknown Author is licensed under </a:t>
            </a:r>
            <a:r>
              <a:rPr lang="en-IN" sz="900" dirty="0">
                <a:hlinkClick r:id="rId5" tooltip="https://creativecommons.org/licenses/by-nc-sa/3.0/"/>
              </a:rPr>
              <a:t>CC BY-SA-NC</a:t>
            </a:r>
            <a:endParaRPr lang="en-IN" sz="900" dirty="0"/>
          </a:p>
        </p:txBody>
      </p:sp>
    </p:spTree>
    <p:extLst>
      <p:ext uri="{BB962C8B-B14F-4D97-AF65-F5344CB8AC3E}">
        <p14:creationId xmlns:p14="http://schemas.microsoft.com/office/powerpoint/2010/main" val="32061952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Native application</a:t>
            </a:r>
            <a:endParaRPr lang="en-IN" sz="4800" dirty="0"/>
          </a:p>
        </p:txBody>
      </p:sp>
      <p:sp>
        <p:nvSpPr>
          <p:cNvPr id="6" name="Content Placeholder 5">
            <a:extLst>
              <a:ext uri="{FF2B5EF4-FFF2-40B4-BE49-F238E27FC236}">
                <a16:creationId xmlns:a16="http://schemas.microsoft.com/office/drawing/2014/main" id="{B6147335-C72D-6A94-763C-7B1DFFB8B147}"/>
              </a:ext>
            </a:extLst>
          </p:cNvPr>
          <p:cNvSpPr>
            <a:spLocks noGrp="1"/>
          </p:cNvSpPr>
          <p:nvPr>
            <p:ph sz="half" idx="2"/>
          </p:nvPr>
        </p:nvSpPr>
        <p:spPr>
          <a:xfrm>
            <a:off x="4917839" y="2202831"/>
            <a:ext cx="5422392" cy="3633047"/>
          </a:xfrm>
        </p:spPr>
        <p:txBody>
          <a:bodyPr/>
          <a:lstStyle/>
          <a:p>
            <a:pPr marL="0" indent="0">
              <a:buNone/>
            </a:pPr>
            <a:r>
              <a:rPr lang="en-US" b="1" i="0" dirty="0">
                <a:solidFill>
                  <a:schemeClr val="bg1"/>
                </a:solidFill>
                <a:effectLst/>
              </a:rPr>
              <a:t>Native apps</a:t>
            </a:r>
            <a:r>
              <a:rPr lang="en-US" b="0" i="0" dirty="0">
                <a:solidFill>
                  <a:schemeClr val="bg1"/>
                </a:solidFill>
                <a:effectLst/>
              </a:rPr>
              <a:t> live on the device and are accessed through icons on the device home screen. Native apps are installed through an application store (such as Google Play or Apple’s App Store). </a:t>
            </a:r>
          </a:p>
          <a:p>
            <a:pPr marL="0" indent="0">
              <a:buNone/>
            </a:pPr>
            <a:endParaRPr lang="en-IN" b="1" dirty="0">
              <a:solidFill>
                <a:schemeClr val="bg1"/>
              </a:solidFill>
            </a:endParaRPr>
          </a:p>
        </p:txBody>
      </p:sp>
      <p:pic>
        <p:nvPicPr>
          <p:cNvPr id="12" name="Content Placeholder 11">
            <a:extLst>
              <a:ext uri="{FF2B5EF4-FFF2-40B4-BE49-F238E27FC236}">
                <a16:creationId xmlns:a16="http://schemas.microsoft.com/office/drawing/2014/main" id="{7ED23E3C-905D-E820-0E3B-2000C3377ED2}"/>
              </a:ext>
            </a:extLst>
          </p:cNvPr>
          <p:cNvPicPr>
            <a:picLocks noGrp="1" noChangeAspect="1"/>
          </p:cNvPicPr>
          <p:nvPr>
            <p:ph sz="half" idx="1"/>
          </p:nvPr>
        </p:nvPicPr>
        <p:blipFill>
          <a:blip r:embed="rId3"/>
          <a:stretch>
            <a:fillRect/>
          </a:stretch>
        </p:blipFill>
        <p:spPr>
          <a:xfrm>
            <a:off x="645779" y="2490821"/>
            <a:ext cx="3987476" cy="3057066"/>
          </a:xfrm>
        </p:spPr>
      </p:pic>
    </p:spTree>
    <p:extLst>
      <p:ext uri="{BB962C8B-B14F-4D97-AF65-F5344CB8AC3E}">
        <p14:creationId xmlns:p14="http://schemas.microsoft.com/office/powerpoint/2010/main" val="3770717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wipe(down)">
                                      <p:cBhvr>
                                        <p:cTn id="10" dur="500"/>
                                        <p:tgtEl>
                                          <p:spTgt spid="12"/>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wipe(down)">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web application</a:t>
            </a:r>
            <a:endParaRPr lang="en-IN" sz="4800" dirty="0"/>
          </a:p>
        </p:txBody>
      </p:sp>
      <p:sp>
        <p:nvSpPr>
          <p:cNvPr id="6" name="Content Placeholder 5">
            <a:extLst>
              <a:ext uri="{FF2B5EF4-FFF2-40B4-BE49-F238E27FC236}">
                <a16:creationId xmlns:a16="http://schemas.microsoft.com/office/drawing/2014/main" id="{B6147335-C72D-6A94-763C-7B1DFFB8B147}"/>
              </a:ext>
            </a:extLst>
          </p:cNvPr>
          <p:cNvSpPr>
            <a:spLocks noGrp="1"/>
          </p:cNvSpPr>
          <p:nvPr>
            <p:ph sz="half" idx="2"/>
          </p:nvPr>
        </p:nvSpPr>
        <p:spPr>
          <a:xfrm>
            <a:off x="5446346" y="2186052"/>
            <a:ext cx="5422392" cy="3633047"/>
          </a:xfrm>
        </p:spPr>
        <p:txBody>
          <a:bodyPr>
            <a:normAutofit/>
          </a:bodyPr>
          <a:lstStyle/>
          <a:p>
            <a:pPr algn="just"/>
            <a:r>
              <a:rPr lang="en-US" b="0" i="0" dirty="0">
                <a:solidFill>
                  <a:schemeClr val="bg1"/>
                </a:solidFill>
                <a:effectLst/>
              </a:rPr>
              <a:t>These kinds of applications used to be really famous until the concept of native applications came along. Web applications as the name suggests, run on a browser. </a:t>
            </a:r>
            <a:endParaRPr lang="en-US" dirty="0">
              <a:solidFill>
                <a:schemeClr val="bg1"/>
              </a:solidFill>
            </a:endParaRPr>
          </a:p>
          <a:p>
            <a:pPr marL="0" indent="0">
              <a:buNone/>
            </a:pPr>
            <a:endParaRPr lang="en-IN" dirty="0">
              <a:solidFill>
                <a:schemeClr val="bg1"/>
              </a:solidFill>
            </a:endParaRPr>
          </a:p>
        </p:txBody>
      </p:sp>
      <p:pic>
        <p:nvPicPr>
          <p:cNvPr id="3074" name="Picture 2" descr="Web Development: Unraveling HTML, CSS, and JavaScript - Learn Interactively">
            <a:extLst>
              <a:ext uri="{FF2B5EF4-FFF2-40B4-BE49-F238E27FC236}">
                <a16:creationId xmlns:a16="http://schemas.microsoft.com/office/drawing/2014/main" id="{FB0F96AF-0D4F-44F1-035C-4D24F28C06F4}"/>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490638" y="2763649"/>
            <a:ext cx="4955708" cy="247785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97794494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nodeType="withEffect">
                                  <p:stCondLst>
                                    <p:cond delay="0"/>
                                  </p:stCondLst>
                                  <p:childTnLst>
                                    <p:set>
                                      <p:cBhvr>
                                        <p:cTn id="9" dur="1" fill="hold">
                                          <p:stCondLst>
                                            <p:cond delay="0"/>
                                          </p:stCondLst>
                                        </p:cTn>
                                        <p:tgtEl>
                                          <p:spTgt spid="3074"/>
                                        </p:tgtEl>
                                        <p:attrNameLst>
                                          <p:attrName>style.visibility</p:attrName>
                                        </p:attrNameLst>
                                      </p:cBhvr>
                                      <p:to>
                                        <p:strVal val="visible"/>
                                      </p:to>
                                    </p:set>
                                    <p:animEffect transition="in" filter="wipe(down)">
                                      <p:cBhvr>
                                        <p:cTn id="10" dur="500"/>
                                        <p:tgtEl>
                                          <p:spTgt spid="3074"/>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wipe(down)">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hybrid application</a:t>
            </a:r>
            <a:endParaRPr lang="en-IN" sz="4800" dirty="0"/>
          </a:p>
        </p:txBody>
      </p:sp>
      <p:sp>
        <p:nvSpPr>
          <p:cNvPr id="6" name="Content Placeholder 5">
            <a:extLst>
              <a:ext uri="{FF2B5EF4-FFF2-40B4-BE49-F238E27FC236}">
                <a16:creationId xmlns:a16="http://schemas.microsoft.com/office/drawing/2014/main" id="{B6147335-C72D-6A94-763C-7B1DFFB8B147}"/>
              </a:ext>
            </a:extLst>
          </p:cNvPr>
          <p:cNvSpPr>
            <a:spLocks noGrp="1"/>
          </p:cNvSpPr>
          <p:nvPr>
            <p:ph sz="half" idx="2"/>
          </p:nvPr>
        </p:nvSpPr>
        <p:spPr>
          <a:xfrm>
            <a:off x="5412789" y="2201002"/>
            <a:ext cx="5422392" cy="3633047"/>
          </a:xfrm>
        </p:spPr>
        <p:txBody>
          <a:bodyPr>
            <a:normAutofit/>
          </a:bodyPr>
          <a:lstStyle/>
          <a:p>
            <a:pPr marL="0" indent="0">
              <a:buNone/>
            </a:pPr>
            <a:r>
              <a:rPr lang="en-US" b="1" i="0" dirty="0">
                <a:solidFill>
                  <a:schemeClr val="bg1"/>
                </a:solidFill>
                <a:effectLst/>
              </a:rPr>
              <a:t>Hybrid apps </a:t>
            </a:r>
            <a:r>
              <a:rPr lang="en-US" b="0" i="0" dirty="0">
                <a:solidFill>
                  <a:schemeClr val="bg1"/>
                </a:solidFill>
                <a:effectLst/>
              </a:rPr>
              <a:t>are part of native apps, part of web apps. Like native apps, they live in an app store and can take advantage of the many device features available. Like web apps, they rely on HTML being rendered in a browser, with the caveat that the browser is embedded within the app.</a:t>
            </a:r>
          </a:p>
          <a:p>
            <a:pPr marL="0" indent="0">
              <a:buNone/>
            </a:pPr>
            <a:endParaRPr lang="en-IN" dirty="0">
              <a:solidFill>
                <a:schemeClr val="bg1"/>
              </a:solidFill>
            </a:endParaRPr>
          </a:p>
        </p:txBody>
      </p:sp>
      <p:pic>
        <p:nvPicPr>
          <p:cNvPr id="2050" name="Picture 2" descr="3 Frameworks in Hybrid Mobile App Development That Reigned in 2018!">
            <a:extLst>
              <a:ext uri="{FF2B5EF4-FFF2-40B4-BE49-F238E27FC236}">
                <a16:creationId xmlns:a16="http://schemas.microsoft.com/office/drawing/2014/main" id="{172774CA-F819-D90E-B12D-851699EE4C12}"/>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430191" y="2861484"/>
            <a:ext cx="4776132" cy="250746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890107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nodeType="withEffect">
                                  <p:stCondLst>
                                    <p:cond delay="0"/>
                                  </p:stCondLst>
                                  <p:childTnLst>
                                    <p:set>
                                      <p:cBhvr>
                                        <p:cTn id="9" dur="1" fill="hold">
                                          <p:stCondLst>
                                            <p:cond delay="0"/>
                                          </p:stCondLst>
                                        </p:cTn>
                                        <p:tgtEl>
                                          <p:spTgt spid="2050"/>
                                        </p:tgtEl>
                                        <p:attrNameLst>
                                          <p:attrName>style.visibility</p:attrName>
                                        </p:attrNameLst>
                                      </p:cBhvr>
                                      <p:to>
                                        <p:strVal val="visible"/>
                                      </p:to>
                                    </p:set>
                                    <p:animEffect transition="in" filter="wipe(down)">
                                      <p:cBhvr>
                                        <p:cTn id="10" dur="500"/>
                                        <p:tgtEl>
                                          <p:spTgt spid="2050"/>
                                        </p:tgtEl>
                                      </p:cBhvr>
                                    </p:animEffect>
                                  </p:childTnLst>
                                </p:cTn>
                              </p:par>
                              <p:par>
                                <p:cTn id="11" presetID="22" presetClass="entr" presetSubtype="4" fill="hold" grpId="0" nodeType="with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wipe(down)">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840F91C-EDD0-4D4E-A4AB-E6C77856C88C}"/>
              </a:ext>
            </a:extLst>
          </p:cNvPr>
          <p:cNvPicPr>
            <a:picLocks noChangeAspect="1"/>
          </p:cNvPicPr>
          <p:nvPr/>
        </p:nvPicPr>
        <p:blipFill>
          <a:blip r:embed="rId3">
            <a:extLst>
              <a:ext uri="{837473B0-CC2E-450A-ABE3-18F120FF3D39}">
                <a1611:picAttrSrcUrl xmlns:a1611="http://schemas.microsoft.com/office/drawing/2016/11/main" r:id="rId4"/>
              </a:ext>
            </a:extLst>
          </a:blip>
          <a:srcRect t="7826" b="7826"/>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Appium architecture</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APPIUM - AN APPLICATION AUTOMATION TOOL</a:t>
            </a:r>
          </a:p>
        </p:txBody>
      </p:sp>
      <p:sp>
        <p:nvSpPr>
          <p:cNvPr id="5" name="TextBox 4">
            <a:extLst>
              <a:ext uri="{FF2B5EF4-FFF2-40B4-BE49-F238E27FC236}">
                <a16:creationId xmlns:a16="http://schemas.microsoft.com/office/drawing/2014/main" id="{56727893-F44B-52D0-BD50-1902E585D5E5}"/>
              </a:ext>
            </a:extLst>
          </p:cNvPr>
          <p:cNvSpPr txBox="1"/>
          <p:nvPr/>
        </p:nvSpPr>
        <p:spPr>
          <a:xfrm>
            <a:off x="20" y="6858000"/>
            <a:ext cx="12191980" cy="230832"/>
          </a:xfrm>
          <a:prstGeom prst="rect">
            <a:avLst/>
          </a:prstGeom>
          <a:noFill/>
        </p:spPr>
        <p:txBody>
          <a:bodyPr wrap="square" rtlCol="0">
            <a:spAutoFit/>
          </a:bodyPr>
          <a:lstStyle/>
          <a:p>
            <a:r>
              <a:rPr lang="en-IN" sz="900" dirty="0">
                <a:hlinkClick r:id="rId4" tooltip="https://observatory.tec.mx/edu-news/university-of-waterloo-launches-institute-ai"/>
              </a:rPr>
              <a:t>This Photo</a:t>
            </a:r>
            <a:r>
              <a:rPr lang="en-IN" sz="900" dirty="0"/>
              <a:t> by Unknown Author is licensed under </a:t>
            </a:r>
            <a:r>
              <a:rPr lang="en-IN" sz="900" dirty="0">
                <a:hlinkClick r:id="rId5" tooltip="https://creativecommons.org/licenses/by-nc-sa/3.0/"/>
              </a:rPr>
              <a:t>CC BY-SA-NC</a:t>
            </a:r>
            <a:endParaRPr lang="en-IN" sz="900" dirty="0"/>
          </a:p>
        </p:txBody>
      </p:sp>
    </p:spTree>
    <p:extLst>
      <p:ext uri="{BB962C8B-B14F-4D97-AF65-F5344CB8AC3E}">
        <p14:creationId xmlns:p14="http://schemas.microsoft.com/office/powerpoint/2010/main" val="55976476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Appium architecture</a:t>
            </a:r>
            <a:endParaRPr lang="en-IN" sz="4800" dirty="0"/>
          </a:p>
        </p:txBody>
      </p:sp>
      <p:pic>
        <p:nvPicPr>
          <p:cNvPr id="1028" name="Picture 4" descr="Appium Architecture Explained | How Appium Works Internally? | Edureka">
            <a:extLst>
              <a:ext uri="{FF2B5EF4-FFF2-40B4-BE49-F238E27FC236}">
                <a16:creationId xmlns:a16="http://schemas.microsoft.com/office/drawing/2014/main" id="{DFE39C7F-C714-562F-F6A1-A27982A02857}"/>
              </a:ext>
            </a:extLst>
          </p:cNvPr>
          <p:cNvPicPr>
            <a:picLocks noGrp="1" noChangeAspect="1" noChangeArrowheads="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2888164" y="2042705"/>
            <a:ext cx="5514807" cy="4453854"/>
          </a:xfrm>
          <a:prstGeom prst="rect">
            <a:avLst/>
          </a:prstGeom>
          <a:solidFill>
            <a:srgbClr val="FFFFFF">
              <a:shade val="85000"/>
            </a:srgbClr>
          </a:solidFill>
          <a:ln w="190500" cap="rnd">
            <a:solidFill>
              <a:srgbClr val="FFFFFF"/>
            </a:solidFill>
          </a:ln>
          <a:effectLst>
            <a:outerShdw blurRad="50000" algn="tl" rotWithShape="0">
              <a:srgbClr val="000000">
                <a:alpha val="41000"/>
              </a:srgbClr>
            </a:outerShdw>
          </a:effectLst>
          <a:scene3d>
            <a:camera prst="orthographicFront"/>
            <a:lightRig rig="twoPt" dir="t">
              <a:rot lat="0" lon="0" rev="7800000"/>
            </a:lightRig>
          </a:scene3d>
          <a:sp3d contourW="6350">
            <a:bevelT w="50800" h="16510"/>
            <a:contourClr>
              <a:srgbClr val="C0C0C0"/>
            </a:contourClr>
          </a:sp3d>
        </p:spPr>
      </p:pic>
    </p:spTree>
    <p:extLst>
      <p:ext uri="{BB962C8B-B14F-4D97-AF65-F5344CB8AC3E}">
        <p14:creationId xmlns:p14="http://schemas.microsoft.com/office/powerpoint/2010/main" val="17951780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1028"/>
                                        </p:tgtEl>
                                        <p:attrNameLst>
                                          <p:attrName>style.visibility</p:attrName>
                                        </p:attrNameLst>
                                      </p:cBhvr>
                                      <p:to>
                                        <p:strVal val="visible"/>
                                      </p:to>
                                    </p:set>
                                    <p:animEffect transition="in" filter="randombar(horizontal)">
                                      <p:cBhvr>
                                        <p:cTn id="12" dur="500"/>
                                        <p:tgtEl>
                                          <p:spTgt spid="10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840F91C-EDD0-4D4E-A4AB-E6C77856C88C}"/>
              </a:ext>
            </a:extLst>
          </p:cNvPr>
          <p:cNvPicPr>
            <a:picLocks noChangeAspect="1"/>
          </p:cNvPicPr>
          <p:nvPr/>
        </p:nvPicPr>
        <p:blipFill>
          <a:blip r:embed="rId3">
            <a:extLst>
              <a:ext uri="{837473B0-CC2E-450A-ABE3-18F120FF3D39}">
                <a1611:picAttrSrcUrl xmlns:a1611="http://schemas.microsoft.com/office/drawing/2016/11/main" r:id="rId4"/>
              </a:ext>
            </a:extLst>
          </a:blip>
          <a:srcRect t="7826" b="7826"/>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Json wire protocol</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APPIUM - AN APPLICATION AUTOMATION TOOL</a:t>
            </a:r>
          </a:p>
        </p:txBody>
      </p:sp>
      <p:sp>
        <p:nvSpPr>
          <p:cNvPr id="5" name="TextBox 4">
            <a:extLst>
              <a:ext uri="{FF2B5EF4-FFF2-40B4-BE49-F238E27FC236}">
                <a16:creationId xmlns:a16="http://schemas.microsoft.com/office/drawing/2014/main" id="{56727893-F44B-52D0-BD50-1902E585D5E5}"/>
              </a:ext>
            </a:extLst>
          </p:cNvPr>
          <p:cNvSpPr txBox="1"/>
          <p:nvPr/>
        </p:nvSpPr>
        <p:spPr>
          <a:xfrm>
            <a:off x="20" y="6858000"/>
            <a:ext cx="12191980" cy="230832"/>
          </a:xfrm>
          <a:prstGeom prst="rect">
            <a:avLst/>
          </a:prstGeom>
          <a:noFill/>
        </p:spPr>
        <p:txBody>
          <a:bodyPr wrap="square" rtlCol="0">
            <a:spAutoFit/>
          </a:bodyPr>
          <a:lstStyle/>
          <a:p>
            <a:r>
              <a:rPr lang="en-IN" sz="900">
                <a:hlinkClick r:id="rId4" tooltip="https://observatory.tec.mx/edu-news/university-of-waterloo-launches-institute-ai"/>
              </a:rPr>
              <a:t>This Photo</a:t>
            </a:r>
            <a:r>
              <a:rPr lang="en-IN" sz="900"/>
              <a:t> by Unknown Author is licensed under </a:t>
            </a:r>
            <a:r>
              <a:rPr lang="en-IN" sz="900">
                <a:hlinkClick r:id="rId5" tooltip="https://creativecommons.org/licenses/by-nc-sa/3.0/"/>
              </a:rPr>
              <a:t>CC BY-SA-NC</a:t>
            </a:r>
            <a:endParaRPr lang="en-IN" sz="900"/>
          </a:p>
        </p:txBody>
      </p:sp>
    </p:spTree>
    <p:extLst>
      <p:ext uri="{BB962C8B-B14F-4D97-AF65-F5344CB8AC3E}">
        <p14:creationId xmlns:p14="http://schemas.microsoft.com/office/powerpoint/2010/main" val="32664753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Json wire protocol</a:t>
            </a:r>
            <a:endParaRPr lang="en-IN" sz="4800" dirty="0"/>
          </a:p>
        </p:txBody>
      </p:sp>
      <p:sp>
        <p:nvSpPr>
          <p:cNvPr id="6" name="Content Placeholder 5">
            <a:extLst>
              <a:ext uri="{FF2B5EF4-FFF2-40B4-BE49-F238E27FC236}">
                <a16:creationId xmlns:a16="http://schemas.microsoft.com/office/drawing/2014/main" id="{B6147335-C72D-6A94-763C-7B1DFFB8B147}"/>
              </a:ext>
            </a:extLst>
          </p:cNvPr>
          <p:cNvSpPr>
            <a:spLocks noGrp="1"/>
          </p:cNvSpPr>
          <p:nvPr>
            <p:ph sz="half" idx="2"/>
          </p:nvPr>
        </p:nvSpPr>
        <p:spPr>
          <a:xfrm>
            <a:off x="5446346" y="2186052"/>
            <a:ext cx="5422392" cy="3633047"/>
          </a:xfrm>
        </p:spPr>
        <p:txBody>
          <a:bodyPr>
            <a:noAutofit/>
          </a:bodyPr>
          <a:lstStyle/>
          <a:p>
            <a:pPr marL="0" indent="0" algn="l">
              <a:buNone/>
            </a:pPr>
            <a:r>
              <a:rPr lang="en-US" sz="2000" b="0" i="0" dirty="0">
                <a:solidFill>
                  <a:schemeClr val="bg1"/>
                </a:solidFill>
                <a:effectLst/>
              </a:rPr>
              <a:t>JSON is a short form for JavaScript Object Notation, wherein complex data structures are represented. </a:t>
            </a:r>
            <a:endParaRPr lang="en-IN" sz="2000" dirty="0">
              <a:solidFill>
                <a:schemeClr val="bg1"/>
              </a:solidFill>
            </a:endParaRPr>
          </a:p>
        </p:txBody>
      </p:sp>
      <p:pic>
        <p:nvPicPr>
          <p:cNvPr id="11" name="Content Placeholder 10">
            <a:extLst>
              <a:ext uri="{FF2B5EF4-FFF2-40B4-BE49-F238E27FC236}">
                <a16:creationId xmlns:a16="http://schemas.microsoft.com/office/drawing/2014/main" id="{F9D9B847-4E50-0512-17A3-67A2A390CC4C}"/>
              </a:ext>
            </a:extLst>
          </p:cNvPr>
          <p:cNvPicPr>
            <a:picLocks noGrp="1" noChangeAspect="1"/>
          </p:cNvPicPr>
          <p:nvPr>
            <p:ph sz="half" idx="1"/>
          </p:nvPr>
        </p:nvPicPr>
        <p:blipFill>
          <a:blip r:embed="rId3"/>
          <a:stretch>
            <a:fillRect/>
          </a:stretch>
        </p:blipFill>
        <p:spPr>
          <a:xfrm>
            <a:off x="1595719" y="2492716"/>
            <a:ext cx="3057952" cy="3153215"/>
          </a:xfrm>
        </p:spPr>
      </p:pic>
    </p:spTree>
    <p:extLst>
      <p:ext uri="{BB962C8B-B14F-4D97-AF65-F5344CB8AC3E}">
        <p14:creationId xmlns:p14="http://schemas.microsoft.com/office/powerpoint/2010/main" val="10871763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4" presetClass="entr" presetSubtype="10" fill="hold" nodeType="withEffect">
                                  <p:stCondLst>
                                    <p:cond delay="0"/>
                                  </p:stCondLst>
                                  <p:childTnLst>
                                    <p:set>
                                      <p:cBhvr>
                                        <p:cTn id="9" dur="1" fill="hold">
                                          <p:stCondLst>
                                            <p:cond delay="0"/>
                                          </p:stCondLst>
                                        </p:cTn>
                                        <p:tgtEl>
                                          <p:spTgt spid="11"/>
                                        </p:tgtEl>
                                        <p:attrNameLst>
                                          <p:attrName>style.visibility</p:attrName>
                                        </p:attrNameLst>
                                      </p:cBhvr>
                                      <p:to>
                                        <p:strVal val="visible"/>
                                      </p:to>
                                    </p:set>
                                    <p:animEffect transition="in" filter="randombar(horizontal)">
                                      <p:cBhvr>
                                        <p:cTn id="10" dur="500"/>
                                        <p:tgtEl>
                                          <p:spTgt spid="11"/>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randombar(horizontal)">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dpi="0" rotWithShape="1">
          <a:blip r:embed="rId2">
            <a:lum/>
            <a:extLst>
              <a:ext uri="{96DAC541-7B7A-43D3-8B79-37D633B846F1}">
                <asvg:svgBlip xmlns:asvg="http://schemas.microsoft.com/office/drawing/2016/SVG/main" r:embed="rId3"/>
              </a:ext>
            </a:extLst>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7B21ADE-1447-068B-B035-D84CECBC9A40}"/>
              </a:ext>
            </a:extLst>
          </p:cNvPr>
          <p:cNvSpPr>
            <a:spLocks noGrp="1"/>
          </p:cNvSpPr>
          <p:nvPr>
            <p:ph type="title"/>
          </p:nvPr>
        </p:nvSpPr>
        <p:spPr>
          <a:xfrm>
            <a:off x="581192" y="679324"/>
            <a:ext cx="11029616" cy="988332"/>
          </a:xfrm>
        </p:spPr>
        <p:txBody>
          <a:bodyPr/>
          <a:lstStyle/>
          <a:p>
            <a:r>
              <a:rPr lang="en-US" dirty="0"/>
              <a:t>contents</a:t>
            </a:r>
            <a:endParaRPr lang="en-IN" dirty="0"/>
          </a:p>
        </p:txBody>
      </p:sp>
      <p:sp>
        <p:nvSpPr>
          <p:cNvPr id="5" name="TextBox 4">
            <a:extLst>
              <a:ext uri="{FF2B5EF4-FFF2-40B4-BE49-F238E27FC236}">
                <a16:creationId xmlns:a16="http://schemas.microsoft.com/office/drawing/2014/main" id="{E7125B00-5924-AAF1-1204-E1980305711C}"/>
              </a:ext>
            </a:extLst>
          </p:cNvPr>
          <p:cNvSpPr txBox="1"/>
          <p:nvPr/>
        </p:nvSpPr>
        <p:spPr>
          <a:xfrm>
            <a:off x="487680" y="2228671"/>
            <a:ext cx="11029616" cy="2862322"/>
          </a:xfrm>
          <a:prstGeom prst="rect">
            <a:avLst/>
          </a:prstGeom>
          <a:noFill/>
        </p:spPr>
        <p:txBody>
          <a:bodyPr wrap="square" rtlCol="0">
            <a:spAutoFit/>
          </a:bodyPr>
          <a:lstStyle/>
          <a:p>
            <a:r>
              <a:rPr lang="en-US" dirty="0">
                <a:solidFill>
                  <a:schemeClr val="bg1"/>
                </a:solidFill>
              </a:rPr>
              <a:t>1.INTRODUCTION</a:t>
            </a:r>
          </a:p>
          <a:p>
            <a:r>
              <a:rPr lang="en-US" dirty="0">
                <a:solidFill>
                  <a:schemeClr val="bg1"/>
                </a:solidFill>
              </a:rPr>
              <a:t>2.WHAT IS APPIUM?</a:t>
            </a:r>
          </a:p>
          <a:p>
            <a:r>
              <a:rPr lang="en-US" dirty="0">
                <a:solidFill>
                  <a:schemeClr val="bg1"/>
                </a:solidFill>
              </a:rPr>
              <a:t>3.INVENTION OF APPIUM</a:t>
            </a:r>
          </a:p>
          <a:p>
            <a:r>
              <a:rPr lang="en-US" dirty="0">
                <a:solidFill>
                  <a:schemeClr val="bg1"/>
                </a:solidFill>
              </a:rPr>
              <a:t>4.TYPES OF APPLICATION</a:t>
            </a:r>
          </a:p>
          <a:p>
            <a:r>
              <a:rPr lang="en-IN" dirty="0">
                <a:solidFill>
                  <a:schemeClr val="bg1"/>
                </a:solidFill>
              </a:rPr>
              <a:t>5.WHY CHOOSE APPIUM?</a:t>
            </a:r>
          </a:p>
          <a:p>
            <a:r>
              <a:rPr lang="en-IN" dirty="0">
                <a:solidFill>
                  <a:schemeClr val="bg1"/>
                </a:solidFill>
              </a:rPr>
              <a:t>6.APPIUM ARCHITECTURE</a:t>
            </a:r>
          </a:p>
          <a:p>
            <a:r>
              <a:rPr lang="en-IN" dirty="0">
                <a:solidFill>
                  <a:schemeClr val="bg1"/>
                </a:solidFill>
              </a:rPr>
              <a:t>7.JSON WIRE PROTOCOL</a:t>
            </a:r>
          </a:p>
          <a:p>
            <a:r>
              <a:rPr lang="en-IN" dirty="0">
                <a:solidFill>
                  <a:schemeClr val="bg1"/>
                </a:solidFill>
              </a:rPr>
              <a:t>8.APPIUM ON ANDROID</a:t>
            </a:r>
          </a:p>
          <a:p>
            <a:r>
              <a:rPr lang="en-IN" dirty="0">
                <a:solidFill>
                  <a:schemeClr val="bg1"/>
                </a:solidFill>
              </a:rPr>
              <a:t>9.APPIUM ON IOS</a:t>
            </a:r>
          </a:p>
          <a:p>
            <a:r>
              <a:rPr lang="en-IN" dirty="0">
                <a:solidFill>
                  <a:schemeClr val="bg1"/>
                </a:solidFill>
              </a:rPr>
              <a:t>10.CONCLUSION</a:t>
            </a:r>
          </a:p>
        </p:txBody>
      </p:sp>
    </p:spTree>
    <p:extLst>
      <p:ext uri="{BB962C8B-B14F-4D97-AF65-F5344CB8AC3E}">
        <p14:creationId xmlns:p14="http://schemas.microsoft.com/office/powerpoint/2010/main" val="3023301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ircle(in)">
                                      <p:cBhvr>
                                        <p:cTn id="7" dur="20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down)">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840F91C-EDD0-4D4E-A4AB-E6C77856C88C}"/>
              </a:ext>
            </a:extLst>
          </p:cNvPr>
          <p:cNvPicPr>
            <a:picLocks noChangeAspect="1"/>
          </p:cNvPicPr>
          <p:nvPr/>
        </p:nvPicPr>
        <p:blipFill>
          <a:blip r:embed="rId3">
            <a:extLst>
              <a:ext uri="{837473B0-CC2E-450A-ABE3-18F120FF3D39}">
                <a1611:picAttrSrcUrl xmlns:a1611="http://schemas.microsoft.com/office/drawing/2016/11/main" r:id="rId4"/>
              </a:ext>
            </a:extLst>
          </a:blip>
          <a:srcRect t="7826" b="7826"/>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Appium on android</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APPIUM - AN APPLICATION AUTOMATION TOOL</a:t>
            </a:r>
          </a:p>
        </p:txBody>
      </p:sp>
      <p:sp>
        <p:nvSpPr>
          <p:cNvPr id="5" name="TextBox 4">
            <a:extLst>
              <a:ext uri="{FF2B5EF4-FFF2-40B4-BE49-F238E27FC236}">
                <a16:creationId xmlns:a16="http://schemas.microsoft.com/office/drawing/2014/main" id="{56727893-F44B-52D0-BD50-1902E585D5E5}"/>
              </a:ext>
            </a:extLst>
          </p:cNvPr>
          <p:cNvSpPr txBox="1"/>
          <p:nvPr/>
        </p:nvSpPr>
        <p:spPr>
          <a:xfrm>
            <a:off x="20" y="6858000"/>
            <a:ext cx="12191980" cy="230832"/>
          </a:xfrm>
          <a:prstGeom prst="rect">
            <a:avLst/>
          </a:prstGeom>
          <a:noFill/>
        </p:spPr>
        <p:txBody>
          <a:bodyPr wrap="square" rtlCol="0">
            <a:spAutoFit/>
          </a:bodyPr>
          <a:lstStyle/>
          <a:p>
            <a:r>
              <a:rPr lang="en-IN" sz="900">
                <a:hlinkClick r:id="rId4" tooltip="https://observatory.tec.mx/edu-news/university-of-waterloo-launches-institute-ai"/>
              </a:rPr>
              <a:t>This Photo</a:t>
            </a:r>
            <a:r>
              <a:rPr lang="en-IN" sz="900"/>
              <a:t> by Unknown Author is licensed under </a:t>
            </a:r>
            <a:r>
              <a:rPr lang="en-IN" sz="900">
                <a:hlinkClick r:id="rId5" tooltip="https://creativecommons.org/licenses/by-nc-sa/3.0/"/>
              </a:rPr>
              <a:t>CC BY-SA-NC</a:t>
            </a:r>
            <a:endParaRPr lang="en-IN" sz="900"/>
          </a:p>
        </p:txBody>
      </p:sp>
    </p:spTree>
    <p:extLst>
      <p:ext uri="{BB962C8B-B14F-4D97-AF65-F5344CB8AC3E}">
        <p14:creationId xmlns:p14="http://schemas.microsoft.com/office/powerpoint/2010/main" val="297164733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Appium on android</a:t>
            </a:r>
            <a:endParaRPr lang="en-IN" sz="4800" dirty="0"/>
          </a:p>
        </p:txBody>
      </p:sp>
      <p:sp>
        <p:nvSpPr>
          <p:cNvPr id="6" name="Content Placeholder 5">
            <a:extLst>
              <a:ext uri="{FF2B5EF4-FFF2-40B4-BE49-F238E27FC236}">
                <a16:creationId xmlns:a16="http://schemas.microsoft.com/office/drawing/2014/main" id="{B6147335-C72D-6A94-763C-7B1DFFB8B147}"/>
              </a:ext>
            </a:extLst>
          </p:cNvPr>
          <p:cNvSpPr>
            <a:spLocks noGrp="1"/>
          </p:cNvSpPr>
          <p:nvPr>
            <p:ph sz="half" idx="2"/>
          </p:nvPr>
        </p:nvSpPr>
        <p:spPr>
          <a:xfrm>
            <a:off x="6524142" y="1825325"/>
            <a:ext cx="5422392" cy="3633047"/>
          </a:xfrm>
        </p:spPr>
        <p:txBody>
          <a:bodyPr>
            <a:noAutofit/>
          </a:bodyPr>
          <a:lstStyle/>
          <a:p>
            <a:pPr marL="0" indent="0">
              <a:buNone/>
            </a:pPr>
            <a:r>
              <a:rPr lang="en-IN" sz="1800" dirty="0">
                <a:solidFill>
                  <a:schemeClr val="bg1"/>
                </a:solidFill>
                <a:effectLst/>
                <a:latin typeface="Times New Roman" panose="02020603050405020304" pitchFamily="18" charset="0"/>
                <a:ea typeface="Times New Roman" panose="02020603050405020304" pitchFamily="18" charset="0"/>
              </a:rPr>
              <a:t>Appium on Android uses the </a:t>
            </a:r>
            <a:r>
              <a:rPr lang="en-IN" sz="1800" dirty="0" err="1">
                <a:solidFill>
                  <a:schemeClr val="bg1"/>
                </a:solidFill>
                <a:effectLst/>
                <a:latin typeface="Times New Roman" panose="02020603050405020304" pitchFamily="18" charset="0"/>
                <a:ea typeface="Times New Roman" panose="02020603050405020304" pitchFamily="18" charset="0"/>
              </a:rPr>
              <a:t>UIAutomator</a:t>
            </a:r>
            <a:r>
              <a:rPr lang="en-IN" sz="1800" dirty="0">
                <a:solidFill>
                  <a:schemeClr val="bg1"/>
                </a:solidFill>
                <a:effectLst/>
                <a:latin typeface="Times New Roman" panose="02020603050405020304" pitchFamily="18" charset="0"/>
                <a:ea typeface="Times New Roman" panose="02020603050405020304" pitchFamily="18" charset="0"/>
              </a:rPr>
              <a:t> framework for automation. </a:t>
            </a:r>
            <a:r>
              <a:rPr lang="en-IN" sz="1800" dirty="0" err="1">
                <a:solidFill>
                  <a:schemeClr val="bg1"/>
                </a:solidFill>
                <a:effectLst/>
                <a:latin typeface="Times New Roman" panose="02020603050405020304" pitchFamily="18" charset="0"/>
                <a:ea typeface="Times New Roman" panose="02020603050405020304" pitchFamily="18" charset="0"/>
              </a:rPr>
              <a:t>UIAutomator</a:t>
            </a:r>
            <a:r>
              <a:rPr lang="en-IN" sz="1800" dirty="0">
                <a:solidFill>
                  <a:schemeClr val="bg1"/>
                </a:solidFill>
                <a:effectLst/>
                <a:latin typeface="Times New Roman" panose="02020603050405020304" pitchFamily="18" charset="0"/>
                <a:ea typeface="Times New Roman" panose="02020603050405020304" pitchFamily="18" charset="0"/>
              </a:rPr>
              <a:t> is a framework built by android for automation purposes. So, let’s take a look at the exact way that Appium works on Android.</a:t>
            </a:r>
          </a:p>
          <a:p>
            <a:pPr marL="0" indent="0" algn="l">
              <a:buNone/>
            </a:pPr>
            <a:endParaRPr lang="en-IN" dirty="0">
              <a:solidFill>
                <a:schemeClr val="bg1"/>
              </a:solidFill>
            </a:endParaRPr>
          </a:p>
        </p:txBody>
      </p:sp>
      <p:pic>
        <p:nvPicPr>
          <p:cNvPr id="8" name="Content Placeholder 7" descr="Appium on Android - Appium Architecture - edureka">
            <a:extLst>
              <a:ext uri="{FF2B5EF4-FFF2-40B4-BE49-F238E27FC236}">
                <a16:creationId xmlns:a16="http://schemas.microsoft.com/office/drawing/2014/main" id="{93C4B187-D12A-88EB-9039-7C446C32C506}"/>
              </a:ext>
            </a:extLst>
          </p:cNvPr>
          <p:cNvPicPr>
            <a:picLocks noGrp="1" noChangeAspect="1"/>
          </p:cNvPicPr>
          <p:nvPr>
            <p:ph sz="half" idx="1"/>
          </p:nvPr>
        </p:nvPicPr>
        <p:blipFill>
          <a:blip r:embed="rId3">
            <a:extLst>
              <a:ext uri="{28A0092B-C50C-407E-A947-70E740481C1C}">
                <a14:useLocalDpi xmlns:a14="http://schemas.microsoft.com/office/drawing/2010/main" val="0"/>
              </a:ext>
            </a:extLst>
          </a:blip>
          <a:srcRect/>
          <a:stretch>
            <a:fillRect/>
          </a:stretch>
        </p:blipFill>
        <p:spPr bwMode="auto">
          <a:xfrm>
            <a:off x="581193" y="2316937"/>
            <a:ext cx="5422900" cy="2951098"/>
          </a:xfrm>
          <a:prstGeom prst="rect">
            <a:avLst/>
          </a:prstGeom>
          <a:noFill/>
          <a:ln>
            <a:noFill/>
          </a:ln>
        </p:spPr>
      </p:pic>
    </p:spTree>
    <p:extLst>
      <p:ext uri="{BB962C8B-B14F-4D97-AF65-F5344CB8AC3E}">
        <p14:creationId xmlns:p14="http://schemas.microsoft.com/office/powerpoint/2010/main" val="1817394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randombar(horizontal)">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Effect transition="in" filter="wipe(down)">
                                      <p:cBhvr>
                                        <p:cTn id="1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840F91C-EDD0-4D4E-A4AB-E6C77856C88C}"/>
              </a:ext>
            </a:extLst>
          </p:cNvPr>
          <p:cNvPicPr>
            <a:picLocks noChangeAspect="1"/>
          </p:cNvPicPr>
          <p:nvPr/>
        </p:nvPicPr>
        <p:blipFill>
          <a:blip r:embed="rId3">
            <a:extLst>
              <a:ext uri="{837473B0-CC2E-450A-ABE3-18F120FF3D39}">
                <a1611:picAttrSrcUrl xmlns:a1611="http://schemas.microsoft.com/office/drawing/2016/11/main" r:id="rId4"/>
              </a:ext>
            </a:extLst>
          </a:blip>
          <a:srcRect t="7826" b="7826"/>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Appium on </a:t>
            </a:r>
            <a:r>
              <a:rPr lang="en-US" sz="6000" dirty="0" err="1">
                <a:solidFill>
                  <a:schemeClr val="bg1"/>
                </a:solidFill>
              </a:rPr>
              <a:t>ios</a:t>
            </a:r>
            <a:endParaRPr lang="en-US" sz="6000" dirty="0">
              <a:solidFill>
                <a:schemeClr val="bg1"/>
              </a:solidFill>
            </a:endParaRP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APPIUM - AN APPLICATION AUTOMATION TOOL</a:t>
            </a:r>
          </a:p>
        </p:txBody>
      </p:sp>
      <p:sp>
        <p:nvSpPr>
          <p:cNvPr id="5" name="TextBox 4">
            <a:extLst>
              <a:ext uri="{FF2B5EF4-FFF2-40B4-BE49-F238E27FC236}">
                <a16:creationId xmlns:a16="http://schemas.microsoft.com/office/drawing/2014/main" id="{56727893-F44B-52D0-BD50-1902E585D5E5}"/>
              </a:ext>
            </a:extLst>
          </p:cNvPr>
          <p:cNvSpPr txBox="1"/>
          <p:nvPr/>
        </p:nvSpPr>
        <p:spPr>
          <a:xfrm>
            <a:off x="20" y="6858000"/>
            <a:ext cx="12191980" cy="230832"/>
          </a:xfrm>
          <a:prstGeom prst="rect">
            <a:avLst/>
          </a:prstGeom>
          <a:noFill/>
        </p:spPr>
        <p:txBody>
          <a:bodyPr wrap="square" rtlCol="0">
            <a:spAutoFit/>
          </a:bodyPr>
          <a:lstStyle/>
          <a:p>
            <a:r>
              <a:rPr lang="en-IN" sz="900">
                <a:hlinkClick r:id="rId4" tooltip="https://observatory.tec.mx/edu-news/university-of-waterloo-launches-institute-ai"/>
              </a:rPr>
              <a:t>This Photo</a:t>
            </a:r>
            <a:r>
              <a:rPr lang="en-IN" sz="900"/>
              <a:t> by Unknown Author is licensed under </a:t>
            </a:r>
            <a:r>
              <a:rPr lang="en-IN" sz="900">
                <a:hlinkClick r:id="rId5" tooltip="https://creativecommons.org/licenses/by-nc-sa/3.0/"/>
              </a:rPr>
              <a:t>CC BY-SA-NC</a:t>
            </a:r>
            <a:endParaRPr lang="en-IN" sz="900"/>
          </a:p>
        </p:txBody>
      </p:sp>
    </p:spTree>
    <p:extLst>
      <p:ext uri="{BB962C8B-B14F-4D97-AF65-F5344CB8AC3E}">
        <p14:creationId xmlns:p14="http://schemas.microsoft.com/office/powerpoint/2010/main" val="16716427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Appium on </a:t>
            </a:r>
            <a:r>
              <a:rPr lang="en-US" sz="4800" dirty="0" err="1"/>
              <a:t>ios</a:t>
            </a:r>
            <a:endParaRPr lang="en-IN" sz="4800" dirty="0"/>
          </a:p>
        </p:txBody>
      </p:sp>
      <p:sp>
        <p:nvSpPr>
          <p:cNvPr id="6" name="Content Placeholder 5">
            <a:extLst>
              <a:ext uri="{FF2B5EF4-FFF2-40B4-BE49-F238E27FC236}">
                <a16:creationId xmlns:a16="http://schemas.microsoft.com/office/drawing/2014/main" id="{B6147335-C72D-6A94-763C-7B1DFFB8B147}"/>
              </a:ext>
            </a:extLst>
          </p:cNvPr>
          <p:cNvSpPr>
            <a:spLocks noGrp="1"/>
          </p:cNvSpPr>
          <p:nvPr>
            <p:ph sz="half" idx="2"/>
          </p:nvPr>
        </p:nvSpPr>
        <p:spPr>
          <a:xfrm>
            <a:off x="6524142" y="1825325"/>
            <a:ext cx="5422392" cy="3633047"/>
          </a:xfrm>
        </p:spPr>
        <p:txBody>
          <a:bodyPr>
            <a:noAutofit/>
          </a:bodyPr>
          <a:lstStyle/>
          <a:p>
            <a:pPr marL="0" indent="0">
              <a:buNone/>
            </a:pPr>
            <a:r>
              <a:rPr lang="en-IN" sz="1800" dirty="0">
                <a:solidFill>
                  <a:schemeClr val="bg1"/>
                </a:solidFill>
                <a:effectLst/>
                <a:latin typeface="Times New Roman" panose="02020603050405020304" pitchFamily="18" charset="0"/>
                <a:ea typeface="Times New Roman" panose="02020603050405020304" pitchFamily="18" charset="0"/>
              </a:rPr>
              <a:t>On an iOS device, Appium uses Apple’s XCUI Test API to interact with the UI elements.  </a:t>
            </a:r>
            <a:r>
              <a:rPr lang="en-IN" sz="1800" dirty="0" err="1">
                <a:solidFill>
                  <a:schemeClr val="bg1"/>
                </a:solidFill>
                <a:effectLst/>
                <a:latin typeface="Times New Roman" panose="02020603050405020304" pitchFamily="18" charset="0"/>
                <a:ea typeface="Times New Roman" panose="02020603050405020304" pitchFamily="18" charset="0"/>
              </a:rPr>
              <a:t>XCUITest</a:t>
            </a:r>
            <a:r>
              <a:rPr lang="en-IN" sz="1800" dirty="0">
                <a:solidFill>
                  <a:schemeClr val="bg1"/>
                </a:solidFill>
                <a:effectLst/>
                <a:latin typeface="Times New Roman" panose="02020603050405020304" pitchFamily="18" charset="0"/>
                <a:ea typeface="Times New Roman" panose="02020603050405020304" pitchFamily="18" charset="0"/>
              </a:rPr>
              <a:t> is the </a:t>
            </a:r>
            <a:r>
              <a:rPr lang="en-IN" sz="1800" dirty="0">
                <a:solidFill>
                  <a:schemeClr val="bg1"/>
                </a:solidFill>
                <a:effectLst/>
                <a:latin typeface="Times New Roman" panose="02020603050405020304" pitchFamily="18" charset="0"/>
                <a:ea typeface="Times New Roman" panose="02020603050405020304" pitchFamily="18" charset="0"/>
                <a:hlinkClick r:id="rId3">
                  <a:extLst>
                    <a:ext uri="{A12FA001-AC4F-418D-AE19-62706E023703}">
                      <ahyp:hlinkClr xmlns:ahyp="http://schemas.microsoft.com/office/drawing/2018/hyperlinkcolor" val="tx"/>
                    </a:ext>
                  </a:extLst>
                </a:hlinkClick>
              </a:rPr>
              <a:t>automation framework</a:t>
            </a:r>
            <a:r>
              <a:rPr lang="en-IN" sz="1800" dirty="0">
                <a:solidFill>
                  <a:schemeClr val="bg1"/>
                </a:solidFill>
                <a:effectLst/>
                <a:latin typeface="Times New Roman" panose="02020603050405020304" pitchFamily="18" charset="0"/>
                <a:ea typeface="Times New Roman" panose="02020603050405020304" pitchFamily="18" charset="0"/>
              </a:rPr>
              <a:t> that ships with Apple’s XCode. </a:t>
            </a:r>
          </a:p>
          <a:p>
            <a:pPr marL="0" indent="0" algn="l">
              <a:buNone/>
            </a:pPr>
            <a:endParaRPr lang="en-IN" dirty="0">
              <a:solidFill>
                <a:schemeClr val="bg1"/>
              </a:solidFill>
            </a:endParaRPr>
          </a:p>
        </p:txBody>
      </p:sp>
      <p:pic>
        <p:nvPicPr>
          <p:cNvPr id="5" name="Content Placeholder 4" descr="Appium on iOS - Appium Architecture - edureka">
            <a:extLst>
              <a:ext uri="{FF2B5EF4-FFF2-40B4-BE49-F238E27FC236}">
                <a16:creationId xmlns:a16="http://schemas.microsoft.com/office/drawing/2014/main" id="{746E4C70-53AB-2C5B-3CC2-30677D53B6EE}"/>
              </a:ext>
            </a:extLst>
          </p:cNvPr>
          <p:cNvPicPr>
            <a:picLocks noGrp="1" noChangeAspect="1"/>
          </p:cNvPicPr>
          <p:nvPr>
            <p:ph sz="half" idx="1"/>
          </p:nvPr>
        </p:nvPicPr>
        <p:blipFill>
          <a:blip r:embed="rId4">
            <a:extLst>
              <a:ext uri="{28A0092B-C50C-407E-A947-70E740481C1C}">
                <a14:useLocalDpi xmlns:a14="http://schemas.microsoft.com/office/drawing/2010/main" val="0"/>
              </a:ext>
            </a:extLst>
          </a:blip>
          <a:srcRect/>
          <a:stretch>
            <a:fillRect/>
          </a:stretch>
        </p:blipFill>
        <p:spPr bwMode="auto">
          <a:xfrm>
            <a:off x="581025" y="2565184"/>
            <a:ext cx="5422900" cy="2957945"/>
          </a:xfrm>
          <a:prstGeom prst="rect">
            <a:avLst/>
          </a:prstGeom>
          <a:noFill/>
          <a:ln>
            <a:noFill/>
          </a:ln>
        </p:spPr>
      </p:pic>
    </p:spTree>
    <p:extLst>
      <p:ext uri="{BB962C8B-B14F-4D97-AF65-F5344CB8AC3E}">
        <p14:creationId xmlns:p14="http://schemas.microsoft.com/office/powerpoint/2010/main" val="8607154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14" presetClass="entr" presetSubtype="10" fill="hold"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randombar(horizontal)">
                                      <p:cBhvr>
                                        <p:cTn id="12" dur="500"/>
                                        <p:tgtEl>
                                          <p:spTgt spid="5"/>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grpId="0" nodeType="clickEffect">
                                  <p:stCondLst>
                                    <p:cond delay="0"/>
                                  </p:stCondLst>
                                  <p:childTnLst>
                                    <p:set>
                                      <p:cBhvr>
                                        <p:cTn id="16" dur="1" fill="hold">
                                          <p:stCondLst>
                                            <p:cond delay="0"/>
                                          </p:stCondLst>
                                        </p:cTn>
                                        <p:tgtEl>
                                          <p:spTgt spid="6">
                                            <p:txEl>
                                              <p:pRg st="0" end="0"/>
                                            </p:txEl>
                                          </p:spTgt>
                                        </p:tgtEl>
                                        <p:attrNameLst>
                                          <p:attrName>style.visibility</p:attrName>
                                        </p:attrNameLst>
                                      </p:cBhvr>
                                      <p:to>
                                        <p:strVal val="visible"/>
                                      </p:to>
                                    </p:set>
                                    <p:animEffect transition="in" filter="wipe(down)">
                                      <p:cBhvr>
                                        <p:cTn id="17"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840F91C-EDD0-4D4E-A4AB-E6C77856C88C}"/>
              </a:ext>
            </a:extLst>
          </p:cNvPr>
          <p:cNvPicPr>
            <a:picLocks noChangeAspect="1"/>
          </p:cNvPicPr>
          <p:nvPr/>
        </p:nvPicPr>
        <p:blipFill>
          <a:blip r:embed="rId3">
            <a:extLst>
              <a:ext uri="{837473B0-CC2E-450A-ABE3-18F120FF3D39}">
                <a1611:picAttrSrcUrl xmlns:a1611="http://schemas.microsoft.com/office/drawing/2016/11/main" r:id="rId4"/>
              </a:ext>
            </a:extLst>
          </a:blip>
          <a:srcRect t="7826" b="7826"/>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cOnclusion</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APPIUM - AN APPLICATION AUTOMATION TOOL</a:t>
            </a:r>
          </a:p>
        </p:txBody>
      </p:sp>
      <p:sp>
        <p:nvSpPr>
          <p:cNvPr id="5" name="TextBox 4">
            <a:extLst>
              <a:ext uri="{FF2B5EF4-FFF2-40B4-BE49-F238E27FC236}">
                <a16:creationId xmlns:a16="http://schemas.microsoft.com/office/drawing/2014/main" id="{56727893-F44B-52D0-BD50-1902E585D5E5}"/>
              </a:ext>
            </a:extLst>
          </p:cNvPr>
          <p:cNvSpPr txBox="1"/>
          <p:nvPr/>
        </p:nvSpPr>
        <p:spPr>
          <a:xfrm>
            <a:off x="20" y="6858000"/>
            <a:ext cx="12191980" cy="230832"/>
          </a:xfrm>
          <a:prstGeom prst="rect">
            <a:avLst/>
          </a:prstGeom>
          <a:noFill/>
        </p:spPr>
        <p:txBody>
          <a:bodyPr wrap="square" rtlCol="0">
            <a:spAutoFit/>
          </a:bodyPr>
          <a:lstStyle/>
          <a:p>
            <a:r>
              <a:rPr lang="en-IN" sz="900">
                <a:hlinkClick r:id="rId4" tooltip="https://observatory.tec.mx/edu-news/university-of-waterloo-launches-institute-ai"/>
              </a:rPr>
              <a:t>This Photo</a:t>
            </a:r>
            <a:r>
              <a:rPr lang="en-IN" sz="900"/>
              <a:t> by Unknown Author is licensed under </a:t>
            </a:r>
            <a:r>
              <a:rPr lang="en-IN" sz="900">
                <a:hlinkClick r:id="rId5" tooltip="https://creativecommons.org/licenses/by-nc-sa/3.0/"/>
              </a:rPr>
              <a:t>CC BY-SA-NC</a:t>
            </a:r>
            <a:endParaRPr lang="en-IN" sz="900"/>
          </a:p>
        </p:txBody>
      </p:sp>
    </p:spTree>
    <p:extLst>
      <p:ext uri="{BB962C8B-B14F-4D97-AF65-F5344CB8AC3E}">
        <p14:creationId xmlns:p14="http://schemas.microsoft.com/office/powerpoint/2010/main" val="36501098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conclusion</a:t>
            </a:r>
            <a:endParaRPr lang="en-IN" sz="4800" dirty="0"/>
          </a:p>
        </p:txBody>
      </p:sp>
      <p:sp>
        <p:nvSpPr>
          <p:cNvPr id="6" name="Content Placeholder 5">
            <a:extLst>
              <a:ext uri="{FF2B5EF4-FFF2-40B4-BE49-F238E27FC236}">
                <a16:creationId xmlns:a16="http://schemas.microsoft.com/office/drawing/2014/main" id="{B6147335-C72D-6A94-763C-7B1DFFB8B147}"/>
              </a:ext>
            </a:extLst>
          </p:cNvPr>
          <p:cNvSpPr>
            <a:spLocks noGrp="1"/>
          </p:cNvSpPr>
          <p:nvPr>
            <p:ph sz="half" idx="2"/>
          </p:nvPr>
        </p:nvSpPr>
        <p:spPr>
          <a:xfrm>
            <a:off x="503340" y="2063691"/>
            <a:ext cx="11207692" cy="4177717"/>
          </a:xfrm>
        </p:spPr>
        <p:txBody>
          <a:bodyPr>
            <a:noAutofit/>
          </a:bodyPr>
          <a:lstStyle/>
          <a:p>
            <a:r>
              <a:rPr lang="en-IN" sz="1800" dirty="0">
                <a:solidFill>
                  <a:schemeClr val="bg1"/>
                </a:solidFill>
                <a:effectLst/>
                <a:latin typeface="Times New Roman" panose="02020603050405020304" pitchFamily="18" charset="0"/>
                <a:ea typeface="Times New Roman" panose="02020603050405020304" pitchFamily="18" charset="0"/>
              </a:rPr>
              <a:t>Indeed, by this seminar I came to know all the concepts of Appium, and I also understand that we use Appium in different ways for different types of Operating System (OS). </a:t>
            </a:r>
          </a:p>
          <a:p>
            <a:r>
              <a:rPr lang="en-IN" sz="1800" dirty="0">
                <a:solidFill>
                  <a:schemeClr val="bg1"/>
                </a:solidFill>
                <a:effectLst/>
                <a:latin typeface="Times New Roman" panose="02020603050405020304" pitchFamily="18" charset="0"/>
                <a:ea typeface="Times New Roman" panose="02020603050405020304" pitchFamily="18" charset="0"/>
              </a:rPr>
              <a:t>	</a:t>
            </a:r>
            <a:r>
              <a:rPr lang="en-IN" sz="1800" spc="20" dirty="0">
                <a:solidFill>
                  <a:schemeClr val="bg1"/>
                </a:solidFill>
                <a:effectLst/>
                <a:latin typeface="Times New Roman" panose="02020603050405020304" pitchFamily="18" charset="0"/>
                <a:ea typeface="Times New Roman" panose="02020603050405020304" pitchFamily="18" charset="0"/>
              </a:rPr>
              <a:t>There are multiple options available today when it comes to automation. All the tools available would have their own advantages and disadvantages too. There are lots of benefits offered by Appium for automation testing. A single Appium test can run on multiple devices and OS versions. Creating Appium tests is also easy. But looking at the vast benefits that Appium offers, it is currently the best choice for automation testing.</a:t>
            </a:r>
            <a:endParaRPr lang="en-IN" sz="1800" dirty="0">
              <a:solidFill>
                <a:schemeClr val="bg1"/>
              </a:solidFill>
              <a:effectLst/>
              <a:latin typeface="Times New Roman" panose="02020603050405020304" pitchFamily="18" charset="0"/>
              <a:ea typeface="Times New Roman" panose="02020603050405020304" pitchFamily="18" charset="0"/>
            </a:endParaRPr>
          </a:p>
          <a:p>
            <a:r>
              <a:rPr lang="en-IN" sz="1800" spc="20" dirty="0">
                <a:solidFill>
                  <a:schemeClr val="bg1"/>
                </a:solidFill>
                <a:effectLst/>
                <a:latin typeface="Times New Roman" panose="02020603050405020304" pitchFamily="18" charset="0"/>
                <a:ea typeface="Times New Roman" panose="02020603050405020304" pitchFamily="18" charset="0"/>
              </a:rPr>
              <a:t>	I hereby also came to know that Manual Testing is so complicated &amp; time consuming. It is very difficult to test the application against multiple users. So Appium is an automated testing tool to test the application in very short time.</a:t>
            </a:r>
            <a:endParaRPr lang="en-IN" sz="1800" dirty="0">
              <a:solidFill>
                <a:schemeClr val="bg1"/>
              </a:solidFill>
              <a:effectLst/>
              <a:latin typeface="Times New Roman" panose="02020603050405020304" pitchFamily="18" charset="0"/>
              <a:ea typeface="Times New Roman" panose="02020603050405020304" pitchFamily="18" charset="0"/>
            </a:endParaRPr>
          </a:p>
          <a:p>
            <a:pPr marL="0" indent="0" algn="l">
              <a:buNone/>
            </a:pPr>
            <a:endParaRPr lang="en-IN" dirty="0">
              <a:solidFill>
                <a:schemeClr val="bg1"/>
              </a:solidFill>
            </a:endParaRPr>
          </a:p>
        </p:txBody>
      </p:sp>
    </p:spTree>
    <p:extLst>
      <p:ext uri="{BB962C8B-B14F-4D97-AF65-F5344CB8AC3E}">
        <p14:creationId xmlns:p14="http://schemas.microsoft.com/office/powerpoint/2010/main" val="11463285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6">
                                            <p:txEl>
                                              <p:pRg st="0" end="0"/>
                                            </p:txEl>
                                          </p:spTgt>
                                        </p:tgtEl>
                                        <p:attrNameLst>
                                          <p:attrName>style.visibility</p:attrName>
                                        </p:attrNameLst>
                                      </p:cBhvr>
                                      <p:to>
                                        <p:strVal val="visible"/>
                                      </p:to>
                                    </p:set>
                                    <p:animEffect transition="in" filter="wipe(down)">
                                      <p:cBhvr>
                                        <p:cTn id="12" dur="500"/>
                                        <p:tgtEl>
                                          <p:spTgt spid="6">
                                            <p:txEl>
                                              <p:pRg st="0" end="0"/>
                                            </p:txEl>
                                          </p:spTgt>
                                        </p:tgtEl>
                                      </p:cBhvr>
                                    </p:animEffect>
                                  </p:childTnLst>
                                </p:cTn>
                              </p:par>
                              <p:par>
                                <p:cTn id="13" presetID="22" presetClass="entr" presetSubtype="4" fill="hold" nodeType="with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wipe(down)">
                                      <p:cBhvr>
                                        <p:cTn id="15" dur="500"/>
                                        <p:tgtEl>
                                          <p:spTgt spid="6">
                                            <p:txEl>
                                              <p:pRg st="1" end="1"/>
                                            </p:txEl>
                                          </p:spTgt>
                                        </p:tgtEl>
                                      </p:cBhvr>
                                    </p:animEffect>
                                  </p:childTnLst>
                                </p:cTn>
                              </p:par>
                              <p:par>
                                <p:cTn id="16" presetID="22" presetClass="entr" presetSubtype="4" fill="hold" nodeType="withEffect">
                                  <p:stCondLst>
                                    <p:cond delay="0"/>
                                  </p:stCondLst>
                                  <p:childTnLst>
                                    <p:set>
                                      <p:cBhvr>
                                        <p:cTn id="17" dur="1" fill="hold">
                                          <p:stCondLst>
                                            <p:cond delay="0"/>
                                          </p:stCondLst>
                                        </p:cTn>
                                        <p:tgtEl>
                                          <p:spTgt spid="6">
                                            <p:txEl>
                                              <p:pRg st="2" end="2"/>
                                            </p:txEl>
                                          </p:spTgt>
                                        </p:tgtEl>
                                        <p:attrNameLst>
                                          <p:attrName>style.visibility</p:attrName>
                                        </p:attrNameLst>
                                      </p:cBhvr>
                                      <p:to>
                                        <p:strVal val="visible"/>
                                      </p:to>
                                    </p:set>
                                    <p:animEffect transition="in" filter="wipe(down)">
                                      <p:cBhvr>
                                        <p:cTn id="18" dur="500"/>
                                        <p:tgtEl>
                                          <p:spTgt spid="6">
                                            <p:txEl>
                                              <p:pRg st="2" end="2"/>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9000" b="-9000"/>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766533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840F91C-EDD0-4D4E-A4AB-E6C77856C88C}"/>
              </a:ext>
            </a:extLst>
          </p:cNvPr>
          <p:cNvPicPr>
            <a:picLocks noChangeAspect="1"/>
          </p:cNvPicPr>
          <p:nvPr/>
        </p:nvPicPr>
        <p:blipFill>
          <a:blip r:embed="rId3">
            <a:extLst>
              <a:ext uri="{837473B0-CC2E-450A-ABE3-18F120FF3D39}">
                <a1611:picAttrSrcUrl xmlns:a1611="http://schemas.microsoft.com/office/drawing/2016/11/main" r:id="rId4"/>
              </a:ext>
            </a:extLst>
          </a:blip>
          <a:srcRect t="7826" b="7826"/>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INTRODUCTION</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APPIUM - AN APPLICATION AUTOMATION TOOL</a:t>
            </a:r>
          </a:p>
        </p:txBody>
      </p:sp>
      <p:sp>
        <p:nvSpPr>
          <p:cNvPr id="5" name="TextBox 4">
            <a:extLst>
              <a:ext uri="{FF2B5EF4-FFF2-40B4-BE49-F238E27FC236}">
                <a16:creationId xmlns:a16="http://schemas.microsoft.com/office/drawing/2014/main" id="{56727893-F44B-52D0-BD50-1902E585D5E5}"/>
              </a:ext>
            </a:extLst>
          </p:cNvPr>
          <p:cNvSpPr txBox="1"/>
          <p:nvPr/>
        </p:nvSpPr>
        <p:spPr>
          <a:xfrm>
            <a:off x="20" y="6858000"/>
            <a:ext cx="12191980" cy="230832"/>
          </a:xfrm>
          <a:prstGeom prst="rect">
            <a:avLst/>
          </a:prstGeom>
          <a:noFill/>
        </p:spPr>
        <p:txBody>
          <a:bodyPr wrap="square" rtlCol="0">
            <a:spAutoFit/>
          </a:bodyPr>
          <a:lstStyle/>
          <a:p>
            <a:r>
              <a:rPr lang="en-IN" sz="900" dirty="0">
                <a:hlinkClick r:id="rId4" tooltip="https://observatory.tec.mx/edu-news/university-of-waterloo-launches-institute-ai"/>
              </a:rPr>
              <a:t>This Photo</a:t>
            </a:r>
            <a:r>
              <a:rPr lang="en-IN" sz="900" dirty="0"/>
              <a:t> by Unknown Author is licensed under </a:t>
            </a:r>
            <a:r>
              <a:rPr lang="en-IN" sz="900" dirty="0">
                <a:hlinkClick r:id="rId5" tooltip="https://creativecommons.org/licenses/by-nc-sa/3.0/"/>
              </a:rPr>
              <a:t>CC BY-SA-NC</a:t>
            </a:r>
            <a:endParaRPr lang="en-IN" sz="900" dirty="0"/>
          </a:p>
        </p:txBody>
      </p:sp>
    </p:spTree>
    <p:extLst>
      <p:ext uri="{BB962C8B-B14F-4D97-AF65-F5344CB8AC3E}">
        <p14:creationId xmlns:p14="http://schemas.microsoft.com/office/powerpoint/2010/main" val="19611510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INTRODUCTION</a:t>
            </a:r>
            <a:endParaRPr lang="en-IN" sz="4800" dirty="0"/>
          </a:p>
        </p:txBody>
      </p:sp>
      <p:pic>
        <p:nvPicPr>
          <p:cNvPr id="5" name="Content Placeholder 4">
            <a:extLst>
              <a:ext uri="{FF2B5EF4-FFF2-40B4-BE49-F238E27FC236}">
                <a16:creationId xmlns:a16="http://schemas.microsoft.com/office/drawing/2014/main" id="{89CA3A83-3DEB-9D69-2DFE-DC6E0689000D}"/>
              </a:ext>
            </a:extLst>
          </p:cNvPr>
          <p:cNvPicPr>
            <a:picLocks noGrp="1" noChangeAspect="1"/>
          </p:cNvPicPr>
          <p:nvPr>
            <p:ph sz="half" idx="1"/>
          </p:nvPr>
        </p:nvPicPr>
        <p:blipFill>
          <a:blip r:embed="rId3"/>
          <a:stretch>
            <a:fillRect/>
          </a:stretch>
        </p:blipFill>
        <p:spPr>
          <a:xfrm>
            <a:off x="989019" y="2347845"/>
            <a:ext cx="3393361" cy="3393361"/>
          </a:xfrm>
          <a:prstGeom prst="roundRect">
            <a:avLst>
              <a:gd name="adj" fmla="val 8594"/>
            </a:avLst>
          </a:prstGeom>
          <a:solidFill>
            <a:srgbClr val="FFFFFF">
              <a:shade val="85000"/>
            </a:srgbClr>
          </a:solidFill>
          <a:ln>
            <a:noFill/>
          </a:ln>
          <a:effectLst>
            <a:reflection blurRad="12700" stA="38000" endPos="28000" dist="5000" dir="5400000" sy="-100000" algn="bl" rotWithShape="0"/>
          </a:effectLst>
        </p:spPr>
      </p:pic>
      <p:sp>
        <p:nvSpPr>
          <p:cNvPr id="6" name="Content Placeholder 5">
            <a:extLst>
              <a:ext uri="{FF2B5EF4-FFF2-40B4-BE49-F238E27FC236}">
                <a16:creationId xmlns:a16="http://schemas.microsoft.com/office/drawing/2014/main" id="{B6147335-C72D-6A94-763C-7B1DFFB8B147}"/>
              </a:ext>
            </a:extLst>
          </p:cNvPr>
          <p:cNvSpPr>
            <a:spLocks noGrp="1"/>
          </p:cNvSpPr>
          <p:nvPr>
            <p:ph sz="half" idx="2"/>
          </p:nvPr>
        </p:nvSpPr>
        <p:spPr>
          <a:xfrm>
            <a:off x="5517298" y="2228001"/>
            <a:ext cx="5422392" cy="3633047"/>
          </a:xfrm>
        </p:spPr>
        <p:txBody>
          <a:bodyPr/>
          <a:lstStyle/>
          <a:p>
            <a:pPr marL="0" indent="0">
              <a:buNone/>
            </a:pPr>
            <a:r>
              <a:rPr lang="en-US" sz="1800" dirty="0">
                <a:solidFill>
                  <a:schemeClr val="bg1"/>
                </a:solidFill>
                <a:effectLst>
                  <a:outerShdw blurRad="38100" dist="38100" dir="2700000" algn="tl">
                    <a:srgbClr val="000000">
                      <a:alpha val="43137"/>
                    </a:srgbClr>
                  </a:outerShdw>
                </a:effectLst>
                <a:latin typeface="+mj-lt"/>
                <a:cs typeface="Times New Roman" panose="02020603050405020304" pitchFamily="18" charset="0"/>
              </a:rPr>
              <a:t>Appium was originally developed by Dan Cuellar in the C# programming language. Later Appium was rewritten and maintained in node.js by Sauce Labs. Appium is used as an application Automation Tool.</a:t>
            </a:r>
          </a:p>
          <a:p>
            <a:pPr marL="0" indent="0">
              <a:buNone/>
            </a:pPr>
            <a:endParaRPr lang="en-IN" dirty="0">
              <a:solidFill>
                <a:schemeClr val="bg1"/>
              </a:solidFill>
            </a:endParaRPr>
          </a:p>
        </p:txBody>
      </p:sp>
    </p:spTree>
    <p:extLst>
      <p:ext uri="{BB962C8B-B14F-4D97-AF65-F5344CB8AC3E}">
        <p14:creationId xmlns:p14="http://schemas.microsoft.com/office/powerpoint/2010/main" val="1941489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4" presetClass="entr" presetSubtype="10"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randombar(horizontal)">
                                      <p:cBhvr>
                                        <p:cTn id="10" dur="500"/>
                                        <p:tgtEl>
                                          <p:spTgt spid="5"/>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6">
                                            <p:txEl>
                                              <p:pRg st="0" end="0"/>
                                            </p:txEl>
                                          </p:spTgt>
                                        </p:tgtEl>
                                        <p:attrNameLst>
                                          <p:attrName>style.visibility</p:attrName>
                                        </p:attrNameLst>
                                      </p:cBhvr>
                                      <p:to>
                                        <p:strVal val="visible"/>
                                      </p:to>
                                    </p:set>
                                    <p:animEffect transition="in" filter="randombar(horizontal)">
                                      <p:cBhvr>
                                        <p:cTn id="13" dur="500"/>
                                        <p:tgtEl>
                                          <p:spTgt spid="6">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build="p"/>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840F91C-EDD0-4D4E-A4AB-E6C77856C88C}"/>
              </a:ext>
            </a:extLst>
          </p:cNvPr>
          <p:cNvPicPr>
            <a:picLocks noChangeAspect="1"/>
          </p:cNvPicPr>
          <p:nvPr/>
        </p:nvPicPr>
        <p:blipFill>
          <a:blip r:embed="rId3">
            <a:extLst>
              <a:ext uri="{837473B0-CC2E-450A-ABE3-18F120FF3D39}">
                <a1611:picAttrSrcUrl xmlns:a1611="http://schemas.microsoft.com/office/drawing/2016/11/main" r:id="rId4"/>
              </a:ext>
            </a:extLst>
          </a:blip>
          <a:srcRect t="7826" b="7826"/>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What is Appium?</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APPIUM - AN APPLICATION AUTOMATION TOOL</a:t>
            </a:r>
          </a:p>
        </p:txBody>
      </p:sp>
      <p:sp>
        <p:nvSpPr>
          <p:cNvPr id="5" name="TextBox 4">
            <a:extLst>
              <a:ext uri="{FF2B5EF4-FFF2-40B4-BE49-F238E27FC236}">
                <a16:creationId xmlns:a16="http://schemas.microsoft.com/office/drawing/2014/main" id="{56727893-F44B-52D0-BD50-1902E585D5E5}"/>
              </a:ext>
            </a:extLst>
          </p:cNvPr>
          <p:cNvSpPr txBox="1"/>
          <p:nvPr/>
        </p:nvSpPr>
        <p:spPr>
          <a:xfrm>
            <a:off x="20" y="6858000"/>
            <a:ext cx="12191980" cy="230832"/>
          </a:xfrm>
          <a:prstGeom prst="rect">
            <a:avLst/>
          </a:prstGeom>
          <a:noFill/>
        </p:spPr>
        <p:txBody>
          <a:bodyPr wrap="square" rtlCol="0">
            <a:spAutoFit/>
          </a:bodyPr>
          <a:lstStyle/>
          <a:p>
            <a:r>
              <a:rPr lang="en-IN" sz="900" dirty="0">
                <a:hlinkClick r:id="rId4" tooltip="https://observatory.tec.mx/edu-news/university-of-waterloo-launches-institute-ai"/>
              </a:rPr>
              <a:t>This Photo</a:t>
            </a:r>
            <a:r>
              <a:rPr lang="en-IN" sz="900" dirty="0"/>
              <a:t> by Unknown Author is licensed under </a:t>
            </a:r>
            <a:r>
              <a:rPr lang="en-IN" sz="900" dirty="0">
                <a:hlinkClick r:id="rId5" tooltip="https://creativecommons.org/licenses/by-nc-sa/3.0/"/>
              </a:rPr>
              <a:t>CC BY-SA-NC</a:t>
            </a:r>
            <a:endParaRPr lang="en-IN" sz="900" dirty="0"/>
          </a:p>
        </p:txBody>
      </p:sp>
    </p:spTree>
    <p:extLst>
      <p:ext uri="{BB962C8B-B14F-4D97-AF65-F5344CB8AC3E}">
        <p14:creationId xmlns:p14="http://schemas.microsoft.com/office/powerpoint/2010/main" val="18735591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What is Appium?</a:t>
            </a:r>
            <a:endParaRPr lang="en-IN" sz="4800" dirty="0"/>
          </a:p>
        </p:txBody>
      </p:sp>
      <p:sp>
        <p:nvSpPr>
          <p:cNvPr id="6" name="Content Placeholder 5">
            <a:extLst>
              <a:ext uri="{FF2B5EF4-FFF2-40B4-BE49-F238E27FC236}">
                <a16:creationId xmlns:a16="http://schemas.microsoft.com/office/drawing/2014/main" id="{B6147335-C72D-6A94-763C-7B1DFFB8B147}"/>
              </a:ext>
            </a:extLst>
          </p:cNvPr>
          <p:cNvSpPr>
            <a:spLocks noGrp="1"/>
          </p:cNvSpPr>
          <p:nvPr>
            <p:ph sz="half" idx="2"/>
          </p:nvPr>
        </p:nvSpPr>
        <p:spPr>
          <a:xfrm>
            <a:off x="673608" y="1858883"/>
            <a:ext cx="5422392" cy="3633047"/>
          </a:xfrm>
        </p:spPr>
        <p:txBody>
          <a:bodyPr/>
          <a:lstStyle/>
          <a:p>
            <a:pPr marL="0" indent="0">
              <a:buNone/>
            </a:pPr>
            <a:r>
              <a:rPr lang="en-US" dirty="0">
                <a:solidFill>
                  <a:schemeClr val="bg1"/>
                </a:solidFill>
              </a:rPr>
              <a:t>Appium is an open source, cross platform for automation testing of native, web and hybrid applications on iOS, Android, and Windows desktop platform. It is currently geared towards providing a seamless automation testing experience.</a:t>
            </a:r>
            <a:endParaRPr lang="en-IN" dirty="0">
              <a:solidFill>
                <a:schemeClr val="bg1"/>
              </a:solidFill>
            </a:endParaRPr>
          </a:p>
        </p:txBody>
      </p:sp>
      <p:pic>
        <p:nvPicPr>
          <p:cNvPr id="8" name="Content Placeholder 7">
            <a:extLst>
              <a:ext uri="{FF2B5EF4-FFF2-40B4-BE49-F238E27FC236}">
                <a16:creationId xmlns:a16="http://schemas.microsoft.com/office/drawing/2014/main" id="{A7CBFCC8-667C-8147-D551-E527E4C194B1}"/>
              </a:ext>
            </a:extLst>
          </p:cNvPr>
          <p:cNvPicPr>
            <a:picLocks noGrp="1" noChangeAspect="1"/>
          </p:cNvPicPr>
          <p:nvPr>
            <p:ph sz="half" idx="1"/>
          </p:nvPr>
        </p:nvPicPr>
        <p:blipFill>
          <a:blip r:embed="rId3"/>
          <a:stretch>
            <a:fillRect/>
          </a:stretch>
        </p:blipFill>
        <p:spPr>
          <a:xfrm>
            <a:off x="6302173" y="2698097"/>
            <a:ext cx="5469514" cy="2335298"/>
          </a:xfrm>
        </p:spPr>
      </p:pic>
    </p:spTree>
    <p:extLst>
      <p:ext uri="{BB962C8B-B14F-4D97-AF65-F5344CB8AC3E}">
        <p14:creationId xmlns:p14="http://schemas.microsoft.com/office/powerpoint/2010/main" val="8070968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6">
                                            <p:txEl>
                                              <p:pRg st="0" end="0"/>
                                            </p:txEl>
                                          </p:spTgt>
                                        </p:tgtEl>
                                        <p:attrNameLst>
                                          <p:attrName>style.visibility</p:attrName>
                                        </p:attrNameLst>
                                      </p:cBhvr>
                                      <p:to>
                                        <p:strVal val="visible"/>
                                      </p:to>
                                    </p:set>
                                    <p:animEffect transition="in" filter="randombar(horizontal)">
                                      <p:cBhvr>
                                        <p:cTn id="10" dur="500"/>
                                        <p:tgtEl>
                                          <p:spTgt spid="6">
                                            <p:txEl>
                                              <p:pRg st="0" end="0"/>
                                            </p:txEl>
                                          </p:spTgt>
                                        </p:tgtEl>
                                      </p:cBhvr>
                                    </p:animEffect>
                                  </p:childTnLst>
                                </p:cTn>
                              </p:par>
                              <p:par>
                                <p:cTn id="11" presetID="14" presetClass="entr" presetSubtype="1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randombar(horizontal)">
                                      <p:cBhvr>
                                        <p:cTn id="13"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840F91C-EDD0-4D4E-A4AB-E6C77856C88C}"/>
              </a:ext>
            </a:extLst>
          </p:cNvPr>
          <p:cNvPicPr>
            <a:picLocks noChangeAspect="1"/>
          </p:cNvPicPr>
          <p:nvPr/>
        </p:nvPicPr>
        <p:blipFill>
          <a:blip r:embed="rId3">
            <a:extLst>
              <a:ext uri="{837473B0-CC2E-450A-ABE3-18F120FF3D39}">
                <a1611:picAttrSrcUrl xmlns:a1611="http://schemas.microsoft.com/office/drawing/2016/11/main" r:id="rId4"/>
              </a:ext>
            </a:extLst>
          </a:blip>
          <a:srcRect t="7826" b="7826"/>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Invention of </a:t>
            </a:r>
            <a:r>
              <a:rPr lang="en-US" sz="6000" dirty="0" err="1">
                <a:solidFill>
                  <a:schemeClr val="bg1"/>
                </a:solidFill>
              </a:rPr>
              <a:t>appium</a:t>
            </a:r>
            <a:endParaRPr lang="en-US" sz="6000" dirty="0">
              <a:solidFill>
                <a:schemeClr val="bg1"/>
              </a:solidFill>
            </a:endParaRP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APPIUM - AN APPLICATION AUTOMATION TOOL</a:t>
            </a:r>
          </a:p>
        </p:txBody>
      </p:sp>
      <p:sp>
        <p:nvSpPr>
          <p:cNvPr id="5" name="TextBox 4">
            <a:extLst>
              <a:ext uri="{FF2B5EF4-FFF2-40B4-BE49-F238E27FC236}">
                <a16:creationId xmlns:a16="http://schemas.microsoft.com/office/drawing/2014/main" id="{56727893-F44B-52D0-BD50-1902E585D5E5}"/>
              </a:ext>
            </a:extLst>
          </p:cNvPr>
          <p:cNvSpPr txBox="1"/>
          <p:nvPr/>
        </p:nvSpPr>
        <p:spPr>
          <a:xfrm>
            <a:off x="20" y="6858000"/>
            <a:ext cx="12191980" cy="230832"/>
          </a:xfrm>
          <a:prstGeom prst="rect">
            <a:avLst/>
          </a:prstGeom>
          <a:noFill/>
        </p:spPr>
        <p:txBody>
          <a:bodyPr wrap="square" rtlCol="0">
            <a:spAutoFit/>
          </a:bodyPr>
          <a:lstStyle/>
          <a:p>
            <a:r>
              <a:rPr lang="en-IN" sz="900" dirty="0">
                <a:hlinkClick r:id="rId4" tooltip="https://observatory.tec.mx/edu-news/university-of-waterloo-launches-institute-ai"/>
              </a:rPr>
              <a:t>This Photo</a:t>
            </a:r>
            <a:r>
              <a:rPr lang="en-IN" sz="900" dirty="0"/>
              <a:t> by Unknown Author is licensed under </a:t>
            </a:r>
            <a:r>
              <a:rPr lang="en-IN" sz="900" dirty="0">
                <a:hlinkClick r:id="rId5" tooltip="https://creativecommons.org/licenses/by-nc-sa/3.0/"/>
              </a:rPr>
              <a:t>CC BY-SA-NC</a:t>
            </a:r>
            <a:endParaRPr lang="en-IN" sz="900" dirty="0"/>
          </a:p>
        </p:txBody>
      </p:sp>
    </p:spTree>
    <p:extLst>
      <p:ext uri="{BB962C8B-B14F-4D97-AF65-F5344CB8AC3E}">
        <p14:creationId xmlns:p14="http://schemas.microsoft.com/office/powerpoint/2010/main" val="203656554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dpi="0" rotWithShape="1">
          <a:blip r:embed="rId3">
            <a:lum/>
          </a:blip>
          <a:srcRect/>
          <a:stretch>
            <a:fillRect t="-6000" b="-6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453E2E-1C4D-8EE6-CC4B-1E5CE8CC1628}"/>
              </a:ext>
            </a:extLst>
          </p:cNvPr>
          <p:cNvSpPr>
            <a:spLocks noGrp="1"/>
          </p:cNvSpPr>
          <p:nvPr>
            <p:ph type="title"/>
          </p:nvPr>
        </p:nvSpPr>
        <p:spPr/>
        <p:txBody>
          <a:bodyPr>
            <a:normAutofit/>
          </a:bodyPr>
          <a:lstStyle/>
          <a:p>
            <a:r>
              <a:rPr lang="en-US" sz="4800" dirty="0"/>
              <a:t>Invention of </a:t>
            </a:r>
            <a:r>
              <a:rPr lang="en-US" sz="4800" dirty="0" err="1"/>
              <a:t>appium</a:t>
            </a:r>
            <a:endParaRPr lang="en-IN" sz="4800" dirty="0"/>
          </a:p>
        </p:txBody>
      </p:sp>
      <p:sp>
        <p:nvSpPr>
          <p:cNvPr id="6" name="Content Placeholder 5">
            <a:extLst>
              <a:ext uri="{FF2B5EF4-FFF2-40B4-BE49-F238E27FC236}">
                <a16:creationId xmlns:a16="http://schemas.microsoft.com/office/drawing/2014/main" id="{B6147335-C72D-6A94-763C-7B1DFFB8B147}"/>
              </a:ext>
            </a:extLst>
          </p:cNvPr>
          <p:cNvSpPr>
            <a:spLocks noGrp="1"/>
          </p:cNvSpPr>
          <p:nvPr>
            <p:ph sz="half" idx="2"/>
          </p:nvPr>
        </p:nvSpPr>
        <p:spPr>
          <a:xfrm>
            <a:off x="673608" y="2111467"/>
            <a:ext cx="5422392" cy="3633047"/>
          </a:xfrm>
        </p:spPr>
        <p:txBody>
          <a:bodyPr/>
          <a:lstStyle/>
          <a:p>
            <a:pPr marL="0" indent="0">
              <a:buNone/>
            </a:pPr>
            <a:r>
              <a:rPr lang="en-US" sz="1800" dirty="0">
                <a:solidFill>
                  <a:schemeClr val="bg1"/>
                </a:solidFill>
                <a:effectLst/>
                <a:latin typeface="Times New Roman" panose="02020603050405020304" pitchFamily="18" charset="0"/>
                <a:ea typeface="Calibri" panose="020F0502020204030204" pitchFamily="34" charset="0"/>
              </a:rPr>
              <a:t>Appium was originally developed by Dan Cuellar in 2011 under the name of “iOSAuto”, written in the C# programming language. </a:t>
            </a:r>
          </a:p>
          <a:p>
            <a:pPr marL="342900" lvl="0" indent="-342900">
              <a:lnSpc>
                <a:spcPct val="150000"/>
              </a:lnSpc>
              <a:buFont typeface="Symbol" panose="05050102010706020507" pitchFamily="18" charset="2"/>
              <a:buChar char=""/>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The Program was open-sourced in August 2012 using the Apache 2 license.</a:t>
            </a:r>
            <a:endParaRPr lang="en-IN"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342900" lvl="0" indent="-342900">
              <a:lnSpc>
                <a:spcPct val="150000"/>
              </a:lnSpc>
              <a:spcAft>
                <a:spcPts val="800"/>
              </a:spcAft>
              <a:buFont typeface="Symbol" panose="05050102010706020507" pitchFamily="18" charset="2"/>
              <a:buChar char=""/>
            </a:pPr>
            <a:r>
              <a:rPr lang="en-US" sz="1800" dirty="0">
                <a:solidFill>
                  <a:schemeClr val="bg1"/>
                </a:solidFill>
                <a:effectLst/>
                <a:latin typeface="Times New Roman" panose="02020603050405020304" pitchFamily="18" charset="0"/>
                <a:ea typeface="Calibri" panose="020F0502020204030204" pitchFamily="34" charset="0"/>
                <a:cs typeface="Times New Roman" panose="02020603050405020304" pitchFamily="18" charset="0"/>
              </a:rPr>
              <a:t>In January 2013, Sauce Labs agreed to fund Appium’s development and motivated its code to be rewritten using Node.js.</a:t>
            </a:r>
            <a:endParaRPr lang="en-IN" sz="1800" dirty="0">
              <a:solidFill>
                <a:schemeClr val="bg1"/>
              </a:solidFill>
              <a:effectLst/>
              <a:latin typeface="Calibri" panose="020F0502020204030204" pitchFamily="34" charset="0"/>
              <a:ea typeface="Calibri" panose="020F0502020204030204" pitchFamily="34" charset="0"/>
              <a:cs typeface="Times New Roman" panose="02020603050405020304" pitchFamily="18" charset="0"/>
            </a:endParaRPr>
          </a:p>
          <a:p>
            <a:pPr marL="0" indent="0">
              <a:buNone/>
            </a:pPr>
            <a:endParaRPr lang="en-IN" dirty="0">
              <a:solidFill>
                <a:schemeClr val="bg1"/>
              </a:solidFill>
            </a:endParaRPr>
          </a:p>
        </p:txBody>
      </p:sp>
      <p:pic>
        <p:nvPicPr>
          <p:cNvPr id="5" name="Picture 4" descr="Action News reporter Dann Cuellar retiring after 34 years with 6ABC -  Philadelphia Business Journal">
            <a:extLst>
              <a:ext uri="{FF2B5EF4-FFF2-40B4-BE49-F238E27FC236}">
                <a16:creationId xmlns:a16="http://schemas.microsoft.com/office/drawing/2014/main" id="{7CD74826-8843-FA46-A71D-7FFFD145A3B5}"/>
              </a:ext>
            </a:extLst>
          </p:cNvPr>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096000" y="2354077"/>
            <a:ext cx="2541847" cy="3390437"/>
          </a:xfrm>
          <a:prstGeom prst="rect">
            <a:avLst/>
          </a:prstGeom>
          <a:noFill/>
          <a:ln>
            <a:noFill/>
          </a:ln>
        </p:spPr>
      </p:pic>
      <p:pic>
        <p:nvPicPr>
          <p:cNvPr id="7" name="Picture 6" descr="Sauce Labs - axe-con">
            <a:extLst>
              <a:ext uri="{FF2B5EF4-FFF2-40B4-BE49-F238E27FC236}">
                <a16:creationId xmlns:a16="http://schemas.microsoft.com/office/drawing/2014/main" id="{1ABCE055-342E-A948-D102-D698B2CA2C4A}"/>
              </a:ext>
            </a:extLst>
          </p:cNvPr>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bwMode="auto">
          <a:xfrm>
            <a:off x="9352302" y="2754806"/>
            <a:ext cx="2465693" cy="2555425"/>
          </a:xfrm>
          <a:prstGeom prst="rect">
            <a:avLst/>
          </a:prstGeom>
          <a:noFill/>
          <a:ln>
            <a:noFill/>
          </a:ln>
        </p:spPr>
      </p:pic>
    </p:spTree>
    <p:extLst>
      <p:ext uri="{BB962C8B-B14F-4D97-AF65-F5344CB8AC3E}">
        <p14:creationId xmlns:p14="http://schemas.microsoft.com/office/powerpoint/2010/main" val="9134518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down)">
                                      <p:cBhvr>
                                        <p:cTn id="7" dur="500"/>
                                        <p:tgtEl>
                                          <p:spTgt spid="2"/>
                                        </p:tgtEl>
                                      </p:cBhvr>
                                    </p:animEffect>
                                  </p:childTnLst>
                                </p:cTn>
                              </p:par>
                              <p:par>
                                <p:cTn id="8" presetID="22" presetClass="entr" presetSubtype="4" fill="hold" grpId="0" nodeType="withEffect">
                                  <p:stCondLst>
                                    <p:cond delay="0"/>
                                  </p:stCondLst>
                                  <p:childTnLst>
                                    <p:set>
                                      <p:cBhvr>
                                        <p:cTn id="9" dur="1" fill="hold">
                                          <p:stCondLst>
                                            <p:cond delay="0"/>
                                          </p:stCondLst>
                                        </p:cTn>
                                        <p:tgtEl>
                                          <p:spTgt spid="6">
                                            <p:txEl>
                                              <p:pRg st="0" end="0"/>
                                            </p:txEl>
                                          </p:spTgt>
                                        </p:tgtEl>
                                        <p:attrNameLst>
                                          <p:attrName>style.visibility</p:attrName>
                                        </p:attrNameLst>
                                      </p:cBhvr>
                                      <p:to>
                                        <p:strVal val="visible"/>
                                      </p:to>
                                    </p:set>
                                    <p:animEffect transition="in" filter="wipe(down)">
                                      <p:cBhvr>
                                        <p:cTn id="10" dur="500"/>
                                        <p:tgtEl>
                                          <p:spTgt spid="6">
                                            <p:txEl>
                                              <p:pRg st="0" end="0"/>
                                            </p:txEl>
                                          </p:spTgt>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4" fill="hold" grpId="0" nodeType="clickEffect">
                                  <p:stCondLst>
                                    <p:cond delay="0"/>
                                  </p:stCondLst>
                                  <p:childTnLst>
                                    <p:set>
                                      <p:cBhvr>
                                        <p:cTn id="14" dur="1" fill="hold">
                                          <p:stCondLst>
                                            <p:cond delay="0"/>
                                          </p:stCondLst>
                                        </p:cTn>
                                        <p:tgtEl>
                                          <p:spTgt spid="6">
                                            <p:txEl>
                                              <p:pRg st="1" end="1"/>
                                            </p:txEl>
                                          </p:spTgt>
                                        </p:tgtEl>
                                        <p:attrNameLst>
                                          <p:attrName>style.visibility</p:attrName>
                                        </p:attrNameLst>
                                      </p:cBhvr>
                                      <p:to>
                                        <p:strVal val="visible"/>
                                      </p:to>
                                    </p:set>
                                    <p:animEffect transition="in" filter="wipe(down)">
                                      <p:cBhvr>
                                        <p:cTn id="15" dur="500"/>
                                        <p:tgtEl>
                                          <p:spTgt spid="6">
                                            <p:txEl>
                                              <p:pRg st="1" end="1"/>
                                            </p:txEl>
                                          </p:spTgt>
                                        </p:tgtEl>
                                      </p:cBhvr>
                                    </p:animEffect>
                                  </p:childTnLst>
                                </p:cTn>
                              </p:par>
                              <p:par>
                                <p:cTn id="16" presetID="22" presetClass="entr" presetSubtype="4" fill="hold" grpId="0" nodeType="withEffect">
                                  <p:stCondLst>
                                    <p:cond delay="0"/>
                                  </p:stCondLst>
                                  <p:childTnLst>
                                    <p:set>
                                      <p:cBhvr>
                                        <p:cTn id="17" dur="1" fill="hold">
                                          <p:stCondLst>
                                            <p:cond delay="0"/>
                                          </p:stCondLst>
                                        </p:cTn>
                                        <p:tgtEl>
                                          <p:spTgt spid="6">
                                            <p:txEl>
                                              <p:pRg st="2" end="2"/>
                                            </p:txEl>
                                          </p:spTgt>
                                        </p:tgtEl>
                                        <p:attrNameLst>
                                          <p:attrName>style.visibility</p:attrName>
                                        </p:attrNameLst>
                                      </p:cBhvr>
                                      <p:to>
                                        <p:strVal val="visible"/>
                                      </p:to>
                                    </p:set>
                                    <p:animEffect transition="in" filter="wipe(down)">
                                      <p:cBhvr>
                                        <p:cTn id="18" dur="500"/>
                                        <p:tgtEl>
                                          <p:spTgt spid="6">
                                            <p:txEl>
                                              <p:pRg st="2" end="2"/>
                                            </p:txEl>
                                          </p:spTgt>
                                        </p:tgtEl>
                                      </p:cBhvr>
                                    </p:animEffect>
                                  </p:childTnLst>
                                </p:cTn>
                              </p:par>
                              <p:par>
                                <p:cTn id="19" presetID="22" presetClass="entr" presetSubtype="4" fill="hold" nodeType="withEffect">
                                  <p:stCondLst>
                                    <p:cond delay="0"/>
                                  </p:stCondLst>
                                  <p:childTnLst>
                                    <p:set>
                                      <p:cBhvr>
                                        <p:cTn id="20" dur="1" fill="hold">
                                          <p:stCondLst>
                                            <p:cond delay="0"/>
                                          </p:stCondLst>
                                        </p:cTn>
                                        <p:tgtEl>
                                          <p:spTgt spid="5"/>
                                        </p:tgtEl>
                                        <p:attrNameLst>
                                          <p:attrName>style.visibility</p:attrName>
                                        </p:attrNameLst>
                                      </p:cBhvr>
                                      <p:to>
                                        <p:strVal val="visible"/>
                                      </p:to>
                                    </p:set>
                                    <p:animEffect transition="in" filter="wipe(down)">
                                      <p:cBhvr>
                                        <p:cTn id="21" dur="500"/>
                                        <p:tgtEl>
                                          <p:spTgt spid="5"/>
                                        </p:tgtEl>
                                      </p:cBhvr>
                                    </p:animEffect>
                                  </p:childTnLst>
                                </p:cTn>
                              </p:par>
                              <p:par>
                                <p:cTn id="22" presetID="22" presetClass="entr" presetSubtype="4" fill="hold" nodeType="withEffect">
                                  <p:stCondLst>
                                    <p:cond delay="0"/>
                                  </p:stCondLst>
                                  <p:childTnLst>
                                    <p:set>
                                      <p:cBhvr>
                                        <p:cTn id="23" dur="1" fill="hold">
                                          <p:stCondLst>
                                            <p:cond delay="0"/>
                                          </p:stCondLst>
                                        </p:cTn>
                                        <p:tgtEl>
                                          <p:spTgt spid="7"/>
                                        </p:tgtEl>
                                        <p:attrNameLst>
                                          <p:attrName>style.visibility</p:attrName>
                                        </p:attrNameLst>
                                      </p:cBhvr>
                                      <p:to>
                                        <p:strVal val="visible"/>
                                      </p:to>
                                    </p:set>
                                    <p:animEffect transition="in" filter="wipe(down)">
                                      <p:cBhvr>
                                        <p:cTn id="24"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6"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5" name="Rectangle 14">
            <a:extLst>
              <a:ext uri="{FF2B5EF4-FFF2-40B4-BE49-F238E27FC236}">
                <a16:creationId xmlns:a16="http://schemas.microsoft.com/office/drawing/2014/main" id="{493D4EDA-58E0-40CC-B3CA-14CDEB349D2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7" name="Picture 6">
            <a:extLst>
              <a:ext uri="{FF2B5EF4-FFF2-40B4-BE49-F238E27FC236}">
                <a16:creationId xmlns:a16="http://schemas.microsoft.com/office/drawing/2014/main" id="{3840F91C-EDD0-4D4E-A4AB-E6C77856C88C}"/>
              </a:ext>
            </a:extLst>
          </p:cNvPr>
          <p:cNvPicPr>
            <a:picLocks noChangeAspect="1"/>
          </p:cNvPicPr>
          <p:nvPr/>
        </p:nvPicPr>
        <p:blipFill>
          <a:blip r:embed="rId3">
            <a:extLst>
              <a:ext uri="{837473B0-CC2E-450A-ABE3-18F120FF3D39}">
                <a1611:picAttrSrcUrl xmlns:a1611="http://schemas.microsoft.com/office/drawing/2016/11/main" r:id="rId4"/>
              </a:ext>
            </a:extLst>
          </a:blip>
          <a:srcRect t="7826" b="7826"/>
          <a:stretch/>
        </p:blipFill>
        <p:spPr>
          <a:xfrm>
            <a:off x="20" y="10"/>
            <a:ext cx="12191980" cy="6857990"/>
          </a:xfrm>
          <a:prstGeom prst="rect">
            <a:avLst/>
          </a:prstGeom>
        </p:spPr>
      </p:pic>
      <p:grpSp>
        <p:nvGrpSpPr>
          <p:cNvPr id="17" name="Group 16">
            <a:extLst>
              <a:ext uri="{FF2B5EF4-FFF2-40B4-BE49-F238E27FC236}">
                <a16:creationId xmlns:a16="http://schemas.microsoft.com/office/drawing/2014/main" id="{AA9EB0BC-A85E-4C26-B355-5DFCEF6CCB4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18" name="Rectangle 17">
              <a:extLst>
                <a:ext uri="{FF2B5EF4-FFF2-40B4-BE49-F238E27FC236}">
                  <a16:creationId xmlns:a16="http://schemas.microsoft.com/office/drawing/2014/main" id="{3643E56B-BD42-413D-B17D-7958270F5DE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9" name="Rectangle 18">
              <a:extLst>
                <a:ext uri="{FF2B5EF4-FFF2-40B4-BE49-F238E27FC236}">
                  <a16:creationId xmlns:a16="http://schemas.microsoft.com/office/drawing/2014/main" id="{96C04F74-9467-4FA5-95DC-8D481A29740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20" name="Rectangle 19">
              <a:extLst>
                <a:ext uri="{FF2B5EF4-FFF2-40B4-BE49-F238E27FC236}">
                  <a16:creationId xmlns:a16="http://schemas.microsoft.com/office/drawing/2014/main" id="{D73DE1C3-5C37-42E9-A3F0-256F1938327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
        <p:nvSpPr>
          <p:cNvPr id="22" name="Rectangle 21">
            <a:extLst>
              <a:ext uri="{FF2B5EF4-FFF2-40B4-BE49-F238E27FC236}">
                <a16:creationId xmlns:a16="http://schemas.microsoft.com/office/drawing/2014/main" id="{4A2E7EC3-E07C-46CE-9B25-41865A50681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8732" y="4428067"/>
            <a:ext cx="11260667" cy="1962497"/>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 name="Title 1">
            <a:extLst>
              <a:ext uri="{FF2B5EF4-FFF2-40B4-BE49-F238E27FC236}">
                <a16:creationId xmlns:a16="http://schemas.microsoft.com/office/drawing/2014/main" id="{C02C5318-1A1E-49D0-B2E2-A4B0FA9E8A40}"/>
              </a:ext>
            </a:extLst>
          </p:cNvPr>
          <p:cNvSpPr>
            <a:spLocks noGrp="1"/>
          </p:cNvSpPr>
          <p:nvPr>
            <p:ph type="ctrTitle"/>
          </p:nvPr>
        </p:nvSpPr>
        <p:spPr>
          <a:xfrm>
            <a:off x="581191" y="4572000"/>
            <a:ext cx="10993549" cy="895244"/>
          </a:xfrm>
        </p:spPr>
        <p:txBody>
          <a:bodyPr>
            <a:noAutofit/>
          </a:bodyPr>
          <a:lstStyle/>
          <a:p>
            <a:r>
              <a:rPr lang="en-US" sz="6000" dirty="0">
                <a:solidFill>
                  <a:schemeClr val="bg1"/>
                </a:solidFill>
              </a:rPr>
              <a:t>Why choose Appium?</a:t>
            </a:r>
          </a:p>
        </p:txBody>
      </p:sp>
      <p:sp>
        <p:nvSpPr>
          <p:cNvPr id="3" name="Subtitle 2">
            <a:extLst>
              <a:ext uri="{FF2B5EF4-FFF2-40B4-BE49-F238E27FC236}">
                <a16:creationId xmlns:a16="http://schemas.microsoft.com/office/drawing/2014/main" id="{48B6CF59-4E5B-494D-A2F7-97ADD01E6497}"/>
              </a:ext>
            </a:extLst>
          </p:cNvPr>
          <p:cNvSpPr>
            <a:spLocks noGrp="1"/>
          </p:cNvSpPr>
          <p:nvPr>
            <p:ph type="subTitle" idx="1"/>
          </p:nvPr>
        </p:nvSpPr>
        <p:spPr>
          <a:xfrm>
            <a:off x="581194" y="5467246"/>
            <a:ext cx="10993546" cy="484822"/>
          </a:xfrm>
        </p:spPr>
        <p:txBody>
          <a:bodyPr>
            <a:normAutofit/>
          </a:bodyPr>
          <a:lstStyle/>
          <a:p>
            <a:r>
              <a:rPr lang="en-US" dirty="0">
                <a:solidFill>
                  <a:srgbClr val="7CEBFF"/>
                </a:solidFill>
              </a:rPr>
              <a:t>APPIUM - AN APPLICATION AUTOMATION TOOL</a:t>
            </a:r>
          </a:p>
        </p:txBody>
      </p:sp>
      <p:sp>
        <p:nvSpPr>
          <p:cNvPr id="5" name="TextBox 4">
            <a:extLst>
              <a:ext uri="{FF2B5EF4-FFF2-40B4-BE49-F238E27FC236}">
                <a16:creationId xmlns:a16="http://schemas.microsoft.com/office/drawing/2014/main" id="{56727893-F44B-52D0-BD50-1902E585D5E5}"/>
              </a:ext>
            </a:extLst>
          </p:cNvPr>
          <p:cNvSpPr txBox="1"/>
          <p:nvPr/>
        </p:nvSpPr>
        <p:spPr>
          <a:xfrm>
            <a:off x="20" y="6858000"/>
            <a:ext cx="12191980" cy="230832"/>
          </a:xfrm>
          <a:prstGeom prst="rect">
            <a:avLst/>
          </a:prstGeom>
          <a:noFill/>
        </p:spPr>
        <p:txBody>
          <a:bodyPr wrap="square" rtlCol="0">
            <a:spAutoFit/>
          </a:bodyPr>
          <a:lstStyle/>
          <a:p>
            <a:r>
              <a:rPr lang="en-IN" sz="900" dirty="0">
                <a:hlinkClick r:id="rId4" tooltip="https://observatory.tec.mx/edu-news/university-of-waterloo-launches-institute-ai"/>
              </a:rPr>
              <a:t>This Photo</a:t>
            </a:r>
            <a:r>
              <a:rPr lang="en-IN" sz="900" dirty="0"/>
              <a:t> by Unknown Author is licensed under </a:t>
            </a:r>
            <a:r>
              <a:rPr lang="en-IN" sz="900" dirty="0">
                <a:hlinkClick r:id="rId5" tooltip="https://creativecommons.org/licenses/by-nc-sa/3.0/"/>
              </a:rPr>
              <a:t>CC BY-SA-NC</a:t>
            </a:r>
            <a:endParaRPr lang="en-IN" sz="900" dirty="0"/>
          </a:p>
        </p:txBody>
      </p:sp>
    </p:spTree>
    <p:extLst>
      <p:ext uri="{BB962C8B-B14F-4D97-AF65-F5344CB8AC3E}">
        <p14:creationId xmlns:p14="http://schemas.microsoft.com/office/powerpoint/2010/main" val="3913020717"/>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tf56390039_win32_fixed.potx" id="{A1D6ED5A-9B8A-4433-BA99-139C56DB1BDE}" vid="{3B3EDB20-B381-4B6C-99AC-7C5CDA2B40F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Tech design</Template>
  <TotalTime>543</TotalTime>
  <Words>829</Words>
  <Application>Microsoft Office PowerPoint</Application>
  <PresentationFormat>Widescreen</PresentationFormat>
  <Paragraphs>89</Paragraphs>
  <Slides>26</Slides>
  <Notes>12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26</vt:i4>
      </vt:variant>
    </vt:vector>
  </HeadingPairs>
  <TitlesOfParts>
    <vt:vector size="32" baseType="lpstr">
      <vt:lpstr>Calibri</vt:lpstr>
      <vt:lpstr>Gill Sans MT</vt:lpstr>
      <vt:lpstr>Symbol</vt:lpstr>
      <vt:lpstr>Times New Roman</vt:lpstr>
      <vt:lpstr>Wingdings 2</vt:lpstr>
      <vt:lpstr>Dividend</vt:lpstr>
      <vt:lpstr>APPIUM – An application automation tool</vt:lpstr>
      <vt:lpstr>contents</vt:lpstr>
      <vt:lpstr>INTRODUCTION</vt:lpstr>
      <vt:lpstr>INTRODUCTION</vt:lpstr>
      <vt:lpstr>What is Appium?</vt:lpstr>
      <vt:lpstr>What is Appium?</vt:lpstr>
      <vt:lpstr>Invention of appium</vt:lpstr>
      <vt:lpstr>Invention of appium</vt:lpstr>
      <vt:lpstr>Why choose Appium?</vt:lpstr>
      <vt:lpstr>Why choose Appium?</vt:lpstr>
      <vt:lpstr>Why choose Appium?</vt:lpstr>
      <vt:lpstr>Types of applications</vt:lpstr>
      <vt:lpstr>Native application</vt:lpstr>
      <vt:lpstr>web application</vt:lpstr>
      <vt:lpstr>hybrid application</vt:lpstr>
      <vt:lpstr>Appium architecture</vt:lpstr>
      <vt:lpstr>Appium architecture</vt:lpstr>
      <vt:lpstr>Json wire protocol</vt:lpstr>
      <vt:lpstr>Json wire protocol</vt:lpstr>
      <vt:lpstr>Appium on android</vt:lpstr>
      <vt:lpstr>Appium on android</vt:lpstr>
      <vt:lpstr>Appium on ios</vt:lpstr>
      <vt:lpstr>Appium on ios</vt:lpstr>
      <vt:lpstr>cOnclusion</vt:lpstr>
      <vt:lpstr>conclusion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APPIUM</dc:title>
  <dc:creator>Manish Jadhav</dc:creator>
  <cp:lastModifiedBy>Manish Jadhav</cp:lastModifiedBy>
  <cp:revision>36</cp:revision>
  <dcterms:created xsi:type="dcterms:W3CDTF">2022-10-16T06:24:57Z</dcterms:created>
  <dcterms:modified xsi:type="dcterms:W3CDTF">2022-12-21T16:44:24Z</dcterms:modified>
</cp:coreProperties>
</file>